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68" d="100"/>
          <a:sy n="68" d="100"/>
        </p:scale>
        <p:origin x="-276" y="-72"/>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8CBDEDA0-D79A-4F4D-B085-8CC186AF8A89}" type="datetimeFigureOut">
              <a:rPr lang="en-IN" smtClean="0"/>
              <a:t>28-05-2024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D04BD07B-B6DF-4C5A-A341-8CD4C00275D9}" type="slidenum">
              <a:rPr lang="en-IN" smtClean="0"/>
              <a:t>‹#›</a:t>
            </a:fld>
            <a:endParaRPr lang="en-IN"/>
          </a:p>
        </p:txBody>
      </p:sp>
    </p:spTree>
    <p:extLst>
      <p:ext uri="{BB962C8B-B14F-4D97-AF65-F5344CB8AC3E}">
        <p14:creationId xmlns:p14="http://schemas.microsoft.com/office/powerpoint/2010/main" val="335212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www.b2kholdings.co.uk/"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www.b2kholdings.co.uk/ground-syste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hyperlink" Target="https://www.b2kholdings.co.uk/2915c-40w-video-downlink/" TargetMode="Externa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hyperlink" Target="https://www.b2kholdings.co.uk/compact-airborne-mission-computer-camc/" TargetMode="Externa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hyperlink" Target="mailto:sales@b2kholdings.co.uk" TargetMode="External"/><Relationship Id="rId3" Type="http://schemas.openxmlformats.org/officeDocument/2006/relationships/image" Target="../media/image15.png"/><Relationship Id="rId7" Type="http://schemas.openxmlformats.org/officeDocument/2006/relationships/hyperlink" Target="tel:+441344885058"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tel:+447717292751" TargetMode="External"/><Relationship Id="rId5" Type="http://schemas.openxmlformats.org/officeDocument/2006/relationships/hyperlink" Target="https://www.b2kholdings.co.uk/" TargetMode="External"/><Relationship Id="rId4" Type="http://schemas.openxmlformats.org/officeDocument/2006/relationships/image" Target="../media/image2.png"/><Relationship Id="rId9" Type="http://schemas.openxmlformats.org/officeDocument/2006/relationships/hyperlink" Target="https://www.google.com/maps?ll=51.450215,-0.682824&amp;z=15&amp;t=m&amp;hl=en&amp;gl=IN&amp;mapclient=embed&amp;cid=17389304336913234889"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pic>
        <p:nvPicPr>
          <p:cNvPr id="4" name="Image 0" descr="preencoded.png"/>
          <p:cNvPicPr>
            <a:picLocks noChangeAspect="1"/>
          </p:cNvPicPr>
          <p:nvPr/>
        </p:nvPicPr>
        <p:blipFill>
          <a:blip r:embed="rId3"/>
          <a:stretch>
            <a:fillRect/>
          </a:stretch>
        </p:blipFill>
        <p:spPr>
          <a:xfrm>
            <a:off x="915162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4022646" y="1359456"/>
            <a:ext cx="1098590" cy="867251"/>
          </a:xfrm>
          <a:prstGeom prst="rect">
            <a:avLst/>
          </a:prstGeom>
        </p:spPr>
      </p:pic>
      <p:sp>
        <p:nvSpPr>
          <p:cNvPr id="6" name="Text 2"/>
          <p:cNvSpPr/>
          <p:nvPr/>
        </p:nvSpPr>
        <p:spPr>
          <a:xfrm>
            <a:off x="833199" y="2559963"/>
            <a:ext cx="7477601" cy="1916430"/>
          </a:xfrm>
          <a:prstGeom prst="rect">
            <a:avLst/>
          </a:prstGeom>
          <a:noFill/>
          <a:ln/>
        </p:spPr>
        <p:txBody>
          <a:bodyPr wrap="square" rtlCol="0" anchor="t"/>
          <a:lstStyle/>
          <a:p>
            <a:pPr marL="0" indent="0">
              <a:lnSpc>
                <a:spcPts val="7545"/>
              </a:lnSpc>
              <a:buNone/>
            </a:pPr>
            <a:r>
              <a:rPr lang="en-US" sz="6036" b="1" dirty="0">
                <a:solidFill>
                  <a:srgbClr val="282824"/>
                </a:solidFill>
                <a:latin typeface="Lato" pitchFamily="34" charset="0"/>
                <a:ea typeface="Lato" pitchFamily="34" charset="-122"/>
                <a:cs typeface="Lato" pitchFamily="34" charset="-120"/>
              </a:rPr>
              <a:t>Introduction to B2K Holdings</a:t>
            </a:r>
            <a:endParaRPr lang="en-US" sz="6036" dirty="0"/>
          </a:p>
        </p:txBody>
      </p:sp>
      <p:sp>
        <p:nvSpPr>
          <p:cNvPr id="7" name="Text 3"/>
          <p:cNvSpPr/>
          <p:nvPr/>
        </p:nvSpPr>
        <p:spPr>
          <a:xfrm>
            <a:off x="833199" y="4809649"/>
            <a:ext cx="7477601" cy="1421606"/>
          </a:xfrm>
          <a:prstGeom prst="rect">
            <a:avLst/>
          </a:prstGeom>
          <a:noFill/>
          <a:ln/>
        </p:spPr>
        <p:txBody>
          <a:bodyPr wrap="square" rtlCol="0" anchor="t"/>
          <a:lstStyle/>
          <a:p>
            <a:pPr marL="0" indent="0">
              <a:lnSpc>
                <a:spcPts val="2799"/>
              </a:lnSpc>
              <a:buNone/>
            </a:pPr>
            <a:r>
              <a:rPr lang="en-US" sz="1750" dirty="0">
                <a:solidFill>
                  <a:srgbClr val="4A4A45"/>
                </a:solidFill>
                <a:latin typeface="Lato" pitchFamily="34" charset="0"/>
                <a:ea typeface="Lato" pitchFamily="34" charset="-122"/>
                <a:cs typeface="Lato" pitchFamily="34" charset="-120"/>
              </a:rPr>
              <a:t>B2K Holdings is a leading UK-based manufacturer and supplier of cutting-edge defense technologies. With decades of expertise, they provide innovative products and solutions to top-tier </a:t>
            </a:r>
            <a:r>
              <a:rPr lang="en-US" sz="1750" b="1" u="sng" dirty="0">
                <a:solidFill>
                  <a:srgbClr val="282824"/>
                </a:solidFill>
                <a:latin typeface="Lato" pitchFamily="34" charset="0"/>
                <a:ea typeface="Lato" pitchFamily="34" charset="-122"/>
                <a:cs typeface="Lato" pitchFamily="34" charset="-120"/>
                <a:hlinkClick r:id="rId5">
                  <a:extLst>
                    <a:ext uri="{A12FA001-AC4F-418D-AE19-62706E023703}">
                      <ahyp:hlinkClr xmlns:ahyp="http://schemas.microsoft.com/office/drawing/2018/hyperlinkcolor" xmlns="" val="tx"/>
                    </a:ext>
                  </a:extLst>
                </a:hlinkClick>
              </a:rPr>
              <a:t>Defense contractors</a:t>
            </a:r>
            <a:r>
              <a:rPr lang="en-US" sz="1750" dirty="0">
                <a:solidFill>
                  <a:srgbClr val="4A4A45"/>
                </a:solidFill>
                <a:latin typeface="Lato" pitchFamily="34" charset="0"/>
                <a:ea typeface="Lato" pitchFamily="34" charset="-122"/>
                <a:cs typeface="Lato" pitchFamily="34" charset="-120"/>
              </a:rPr>
              <a:t> worldwide.</a:t>
            </a:r>
            <a:endParaRPr lang="en-US" sz="1750" dirty="0"/>
          </a:p>
        </p:txBody>
      </p:sp>
      <p:sp>
        <p:nvSpPr>
          <p:cNvPr id="8" name="Shape 4"/>
          <p:cNvSpPr/>
          <p:nvPr/>
        </p:nvSpPr>
        <p:spPr>
          <a:xfrm>
            <a:off x="833199" y="6497836"/>
            <a:ext cx="355402" cy="355402"/>
          </a:xfrm>
          <a:prstGeom prst="roundRect">
            <a:avLst>
              <a:gd name="adj" fmla="val 25726039"/>
            </a:avLst>
          </a:prstGeom>
          <a:noFill/>
          <a:ln w="7620">
            <a:solidFill>
              <a:srgbClr val="FFFFFF"/>
            </a:solidFill>
            <a:prstDash val="solid"/>
          </a:ln>
        </p:spPr>
      </p:sp>
      <p:pic>
        <p:nvPicPr>
          <p:cNvPr id="9" name="Image 2" descr="preencoded.png"/>
          <p:cNvPicPr>
            <a:picLocks noChangeAspect="1"/>
          </p:cNvPicPr>
          <p:nvPr/>
        </p:nvPicPr>
        <p:blipFill>
          <a:blip r:embed="rId6"/>
          <a:stretch>
            <a:fillRect/>
          </a:stretch>
        </p:blipFill>
        <p:spPr>
          <a:xfrm>
            <a:off x="840819" y="6505456"/>
            <a:ext cx="340162" cy="340162"/>
          </a:xfrm>
          <a:prstGeom prst="rect">
            <a:avLst/>
          </a:prstGeom>
        </p:spPr>
      </p:pic>
      <p:sp>
        <p:nvSpPr>
          <p:cNvPr id="10" name="Text 5"/>
          <p:cNvSpPr/>
          <p:nvPr/>
        </p:nvSpPr>
        <p:spPr>
          <a:xfrm>
            <a:off x="1299686" y="6481167"/>
            <a:ext cx="2044184" cy="388858"/>
          </a:xfrm>
          <a:prstGeom prst="rect">
            <a:avLst/>
          </a:prstGeom>
          <a:noFill/>
          <a:ln/>
        </p:spPr>
        <p:txBody>
          <a:bodyPr wrap="none" rtlCol="0" anchor="t"/>
          <a:lstStyle/>
          <a:p>
            <a:pPr marL="0" indent="0" algn="l">
              <a:lnSpc>
                <a:spcPts val="3062"/>
              </a:lnSpc>
              <a:buNone/>
            </a:pPr>
            <a:r>
              <a:rPr lang="en-US" sz="2187" b="1" dirty="0">
                <a:solidFill>
                  <a:srgbClr val="4A4A45"/>
                </a:solidFill>
                <a:latin typeface="Lato" pitchFamily="34" charset="0"/>
                <a:ea typeface="Lato" pitchFamily="34" charset="-122"/>
                <a:cs typeface="Lato" pitchFamily="34" charset="-120"/>
              </a:rPr>
              <a:t>by B2K Holdings</a:t>
            </a:r>
            <a:endParaRPr lang="en-US" sz="2187"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31505"/>
          </a:xfrm>
          <a:prstGeom prst="rect">
            <a:avLst/>
          </a:prstGeom>
          <a:solidFill>
            <a:srgbClr val="EFECE6"/>
          </a:solidFill>
          <a:ln/>
        </p:spPr>
      </p:sp>
      <p:pic>
        <p:nvPicPr>
          <p:cNvPr id="4" name="Image 0" descr="preencoded.png"/>
          <p:cNvPicPr>
            <a:picLocks noChangeAspect="1"/>
          </p:cNvPicPr>
          <p:nvPr/>
        </p:nvPicPr>
        <p:blipFill>
          <a:blip r:embed="rId3"/>
          <a:stretch>
            <a:fillRect/>
          </a:stretch>
        </p:blipFill>
        <p:spPr>
          <a:xfrm>
            <a:off x="6851333" y="515898"/>
            <a:ext cx="927616" cy="732234"/>
          </a:xfrm>
          <a:prstGeom prst="rect">
            <a:avLst/>
          </a:prstGeom>
        </p:spPr>
      </p:pic>
      <p:sp>
        <p:nvSpPr>
          <p:cNvPr id="5" name="Text 2"/>
          <p:cNvSpPr/>
          <p:nvPr/>
        </p:nvSpPr>
        <p:spPr>
          <a:xfrm>
            <a:off x="2859048" y="1529477"/>
            <a:ext cx="8912185" cy="1172766"/>
          </a:xfrm>
          <a:prstGeom prst="rect">
            <a:avLst/>
          </a:prstGeom>
          <a:noFill/>
          <a:ln/>
        </p:spPr>
        <p:txBody>
          <a:bodyPr wrap="square" rtlCol="0" anchor="t"/>
          <a:lstStyle/>
          <a:p>
            <a:pPr marL="0" indent="0">
              <a:lnSpc>
                <a:spcPts val="4617"/>
              </a:lnSpc>
              <a:buNone/>
            </a:pPr>
            <a:r>
              <a:rPr lang="en-US" sz="3693" b="1" dirty="0">
                <a:solidFill>
                  <a:srgbClr val="282824"/>
                </a:solidFill>
                <a:latin typeface="Lato" pitchFamily="34" charset="0"/>
                <a:ea typeface="Lato" pitchFamily="34" charset="-122"/>
                <a:cs typeface="Lato" pitchFamily="34" charset="-120"/>
              </a:rPr>
              <a:t>Specialized Products for Defense Contractors</a:t>
            </a:r>
            <a:endParaRPr lang="en-US" sz="3693" dirty="0"/>
          </a:p>
        </p:txBody>
      </p:sp>
      <p:sp>
        <p:nvSpPr>
          <p:cNvPr id="6" name="Text 3"/>
          <p:cNvSpPr/>
          <p:nvPr/>
        </p:nvSpPr>
        <p:spPr>
          <a:xfrm>
            <a:off x="2859048" y="3171111"/>
            <a:ext cx="1884759" cy="586264"/>
          </a:xfrm>
          <a:prstGeom prst="rect">
            <a:avLst/>
          </a:prstGeom>
          <a:noFill/>
          <a:ln/>
        </p:spPr>
        <p:txBody>
          <a:bodyPr wrap="square" rtlCol="0" anchor="t"/>
          <a:lstStyle/>
          <a:p>
            <a:pPr marL="0" indent="0">
              <a:lnSpc>
                <a:spcPts val="2308"/>
              </a:lnSpc>
              <a:buNone/>
            </a:pPr>
            <a:r>
              <a:rPr lang="en-US" sz="1847" b="1" dirty="0">
                <a:solidFill>
                  <a:srgbClr val="282824"/>
                </a:solidFill>
                <a:latin typeface="Lato" pitchFamily="34" charset="0"/>
                <a:ea typeface="Lato" pitchFamily="34" charset="-122"/>
                <a:cs typeface="Lato" pitchFamily="34" charset="-120"/>
              </a:rPr>
              <a:t>Cutting-Edge Technology</a:t>
            </a:r>
            <a:endParaRPr lang="en-US" sz="1847" dirty="0"/>
          </a:p>
        </p:txBody>
      </p:sp>
      <p:sp>
        <p:nvSpPr>
          <p:cNvPr id="7" name="Text 4"/>
          <p:cNvSpPr/>
          <p:nvPr/>
        </p:nvSpPr>
        <p:spPr>
          <a:xfrm>
            <a:off x="2859048" y="3944898"/>
            <a:ext cx="1884759" cy="3601879"/>
          </a:xfrm>
          <a:prstGeom prst="rect">
            <a:avLst/>
          </a:prstGeom>
          <a:noFill/>
          <a:ln/>
        </p:spPr>
        <p:txBody>
          <a:bodyPr wrap="square" rtlCol="0" anchor="t"/>
          <a:lstStyle/>
          <a:p>
            <a:pPr marL="0" indent="0">
              <a:lnSpc>
                <a:spcPts val="2364"/>
              </a:lnSpc>
              <a:buNone/>
            </a:pPr>
            <a:r>
              <a:rPr lang="en-US" sz="1477" dirty="0">
                <a:solidFill>
                  <a:srgbClr val="4A4A45"/>
                </a:solidFill>
                <a:latin typeface="Lato" pitchFamily="34" charset="0"/>
                <a:ea typeface="Lato" pitchFamily="34" charset="-122"/>
                <a:cs typeface="Lato" pitchFamily="34" charset="-120"/>
              </a:rPr>
              <a:t>B2K Holdings specializes in developing advanced, state-of-the-art products tailored to the unique needs of defense contractors. Our team of engineers and researchers are constantly innovating to push the boundaries of what's possible.</a:t>
            </a:r>
            <a:endParaRPr lang="en-US" sz="1477" dirty="0"/>
          </a:p>
        </p:txBody>
      </p:sp>
      <p:sp>
        <p:nvSpPr>
          <p:cNvPr id="8" name="Text 5"/>
          <p:cNvSpPr/>
          <p:nvPr/>
        </p:nvSpPr>
        <p:spPr>
          <a:xfrm>
            <a:off x="5209103" y="3171111"/>
            <a:ext cx="1884759" cy="586264"/>
          </a:xfrm>
          <a:prstGeom prst="rect">
            <a:avLst/>
          </a:prstGeom>
          <a:noFill/>
          <a:ln/>
        </p:spPr>
        <p:txBody>
          <a:bodyPr wrap="square" rtlCol="0" anchor="t"/>
          <a:lstStyle/>
          <a:p>
            <a:pPr marL="0" indent="0">
              <a:lnSpc>
                <a:spcPts val="2308"/>
              </a:lnSpc>
              <a:buNone/>
            </a:pPr>
            <a:r>
              <a:rPr lang="en-US" sz="1847" b="1" dirty="0">
                <a:solidFill>
                  <a:srgbClr val="282824"/>
                </a:solidFill>
                <a:latin typeface="Lato" pitchFamily="34" charset="0"/>
                <a:ea typeface="Lato" pitchFamily="34" charset="-122"/>
                <a:cs typeface="Lato" pitchFamily="34" charset="-120"/>
              </a:rPr>
              <a:t>Mission-Critical Reliability</a:t>
            </a:r>
            <a:endParaRPr lang="en-US" sz="1847" dirty="0"/>
          </a:p>
        </p:txBody>
      </p:sp>
      <p:sp>
        <p:nvSpPr>
          <p:cNvPr id="9" name="Text 6"/>
          <p:cNvSpPr/>
          <p:nvPr/>
        </p:nvSpPr>
        <p:spPr>
          <a:xfrm>
            <a:off x="5209103" y="3944898"/>
            <a:ext cx="1884759" cy="3301722"/>
          </a:xfrm>
          <a:prstGeom prst="rect">
            <a:avLst/>
          </a:prstGeom>
          <a:noFill/>
          <a:ln/>
        </p:spPr>
        <p:txBody>
          <a:bodyPr wrap="square" rtlCol="0" anchor="t"/>
          <a:lstStyle/>
          <a:p>
            <a:pPr marL="0" indent="0">
              <a:lnSpc>
                <a:spcPts val="2364"/>
              </a:lnSpc>
              <a:buNone/>
            </a:pPr>
            <a:r>
              <a:rPr lang="en-US" sz="1477" dirty="0">
                <a:solidFill>
                  <a:srgbClr val="4A4A45"/>
                </a:solidFill>
                <a:latin typeface="Lato" pitchFamily="34" charset="0"/>
                <a:ea typeface="Lato" pitchFamily="34" charset="-122"/>
                <a:cs typeface="Lato" pitchFamily="34" charset="-120"/>
              </a:rPr>
              <a:t>Reliability is paramount in the defense industry. Our products are engineered to withstand the harshest conditions and provide unwavering performance, ensuring mission success for our customers.</a:t>
            </a:r>
            <a:endParaRPr lang="en-US" sz="1477" dirty="0"/>
          </a:p>
        </p:txBody>
      </p:sp>
      <p:sp>
        <p:nvSpPr>
          <p:cNvPr id="10" name="Text 7"/>
          <p:cNvSpPr/>
          <p:nvPr/>
        </p:nvSpPr>
        <p:spPr>
          <a:xfrm>
            <a:off x="7559159" y="3171111"/>
            <a:ext cx="1884759" cy="586264"/>
          </a:xfrm>
          <a:prstGeom prst="rect">
            <a:avLst/>
          </a:prstGeom>
          <a:noFill/>
          <a:ln/>
        </p:spPr>
        <p:txBody>
          <a:bodyPr wrap="square" rtlCol="0" anchor="t"/>
          <a:lstStyle/>
          <a:p>
            <a:pPr marL="0" indent="0">
              <a:lnSpc>
                <a:spcPts val="2308"/>
              </a:lnSpc>
              <a:buNone/>
            </a:pPr>
            <a:r>
              <a:rPr lang="en-US" sz="1847" b="1" dirty="0">
                <a:solidFill>
                  <a:srgbClr val="282824"/>
                </a:solidFill>
                <a:latin typeface="Lato" pitchFamily="34" charset="0"/>
                <a:ea typeface="Lato" pitchFamily="34" charset="-122"/>
                <a:cs typeface="Lato" pitchFamily="34" charset="-120"/>
              </a:rPr>
              <a:t>Unparalleled Customization</a:t>
            </a:r>
            <a:endParaRPr lang="en-US" sz="1847" dirty="0"/>
          </a:p>
        </p:txBody>
      </p:sp>
      <p:sp>
        <p:nvSpPr>
          <p:cNvPr id="11" name="Text 8"/>
          <p:cNvSpPr/>
          <p:nvPr/>
        </p:nvSpPr>
        <p:spPr>
          <a:xfrm>
            <a:off x="7559159" y="3944898"/>
            <a:ext cx="1884759" cy="3001566"/>
          </a:xfrm>
          <a:prstGeom prst="rect">
            <a:avLst/>
          </a:prstGeom>
          <a:noFill/>
          <a:ln/>
        </p:spPr>
        <p:txBody>
          <a:bodyPr wrap="square" rtlCol="0" anchor="t"/>
          <a:lstStyle/>
          <a:p>
            <a:pPr marL="0" indent="0">
              <a:lnSpc>
                <a:spcPts val="2364"/>
              </a:lnSpc>
              <a:buNone/>
            </a:pPr>
            <a:r>
              <a:rPr lang="en-US" sz="1477" dirty="0">
                <a:solidFill>
                  <a:srgbClr val="4A4A45"/>
                </a:solidFill>
                <a:latin typeface="Lato" pitchFamily="34" charset="0"/>
                <a:ea typeface="Lato" pitchFamily="34" charset="-122"/>
                <a:cs typeface="Lato" pitchFamily="34" charset="-120"/>
              </a:rPr>
              <a:t>We understand that each defense contractor has distinct requirements. That's why we offer highly customizable solutions, allowing our clients to specify the exact features and capabilities they need.</a:t>
            </a:r>
            <a:endParaRPr lang="en-US" sz="1477" dirty="0"/>
          </a:p>
        </p:txBody>
      </p:sp>
      <p:sp>
        <p:nvSpPr>
          <p:cNvPr id="12" name="Text 9"/>
          <p:cNvSpPr/>
          <p:nvPr/>
        </p:nvSpPr>
        <p:spPr>
          <a:xfrm>
            <a:off x="9909215" y="3171111"/>
            <a:ext cx="1884759" cy="586264"/>
          </a:xfrm>
          <a:prstGeom prst="rect">
            <a:avLst/>
          </a:prstGeom>
          <a:noFill/>
          <a:ln/>
        </p:spPr>
        <p:txBody>
          <a:bodyPr wrap="square" rtlCol="0" anchor="t"/>
          <a:lstStyle/>
          <a:p>
            <a:pPr marL="0" indent="0">
              <a:lnSpc>
                <a:spcPts val="2308"/>
              </a:lnSpc>
              <a:buNone/>
            </a:pPr>
            <a:r>
              <a:rPr lang="en-US" sz="1847" b="1" dirty="0">
                <a:solidFill>
                  <a:srgbClr val="282824"/>
                </a:solidFill>
                <a:latin typeface="Lato" pitchFamily="34" charset="0"/>
                <a:ea typeface="Lato" pitchFamily="34" charset="-122"/>
                <a:cs typeface="Lato" pitchFamily="34" charset="-120"/>
              </a:rPr>
              <a:t>Comprehensive Support</a:t>
            </a:r>
            <a:endParaRPr lang="en-US" sz="1847" dirty="0"/>
          </a:p>
        </p:txBody>
      </p:sp>
      <p:sp>
        <p:nvSpPr>
          <p:cNvPr id="13" name="Text 10"/>
          <p:cNvSpPr/>
          <p:nvPr/>
        </p:nvSpPr>
        <p:spPr>
          <a:xfrm>
            <a:off x="9909215" y="3944898"/>
            <a:ext cx="1884759" cy="3601879"/>
          </a:xfrm>
          <a:prstGeom prst="rect">
            <a:avLst/>
          </a:prstGeom>
          <a:noFill/>
          <a:ln/>
        </p:spPr>
        <p:txBody>
          <a:bodyPr wrap="square" rtlCol="0" anchor="t"/>
          <a:lstStyle/>
          <a:p>
            <a:pPr marL="0" indent="0">
              <a:lnSpc>
                <a:spcPts val="2364"/>
              </a:lnSpc>
              <a:buNone/>
            </a:pPr>
            <a:r>
              <a:rPr lang="en-US" sz="1477" dirty="0">
                <a:solidFill>
                  <a:srgbClr val="4A4A45"/>
                </a:solidFill>
                <a:latin typeface="Lato" pitchFamily="34" charset="0"/>
                <a:ea typeface="Lato" pitchFamily="34" charset="-122"/>
                <a:cs typeface="Lato" pitchFamily="34" charset="-120"/>
              </a:rPr>
              <a:t>Beyond product development, we provide comprehensive support services to our defense contractor clients. This includes training, maintenance, and rapid response to ensure seamless integration and optimal performance.</a:t>
            </a:r>
            <a:endParaRPr lang="en-US" sz="1477"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pic>
        <p:nvPicPr>
          <p:cNvPr id="4" name="Image 0" descr="preencoded.png"/>
          <p:cNvPicPr>
            <a:picLocks noChangeAspect="1"/>
          </p:cNvPicPr>
          <p:nvPr/>
        </p:nvPicPr>
        <p:blipFill>
          <a:blip r:embed="rId3"/>
          <a:stretch>
            <a:fillRect/>
          </a:stretch>
        </p:blipFill>
        <p:spPr>
          <a:xfrm>
            <a:off x="6765846" y="746165"/>
            <a:ext cx="1098590" cy="867251"/>
          </a:xfrm>
          <a:prstGeom prst="rect">
            <a:avLst/>
          </a:prstGeom>
        </p:spPr>
      </p:pic>
      <p:sp>
        <p:nvSpPr>
          <p:cNvPr id="5" name="Text 2"/>
          <p:cNvSpPr/>
          <p:nvPr/>
        </p:nvSpPr>
        <p:spPr>
          <a:xfrm>
            <a:off x="2037993" y="1946672"/>
            <a:ext cx="7528560" cy="694373"/>
          </a:xfrm>
          <a:prstGeom prst="rect">
            <a:avLst/>
          </a:prstGeom>
          <a:noFill/>
          <a:ln/>
        </p:spPr>
        <p:txBody>
          <a:bodyPr wrap="none" rtlCol="0" anchor="t"/>
          <a:lstStyle/>
          <a:p>
            <a:pPr marL="0" indent="0">
              <a:lnSpc>
                <a:spcPts val="5468"/>
              </a:lnSpc>
              <a:buNone/>
            </a:pPr>
            <a:r>
              <a:rPr lang="en-US" sz="4374" b="1" dirty="0">
                <a:solidFill>
                  <a:srgbClr val="282824"/>
                </a:solidFill>
                <a:latin typeface="Lato" pitchFamily="34" charset="0"/>
                <a:ea typeface="Lato" pitchFamily="34" charset="-122"/>
                <a:cs typeface="Lato" pitchFamily="34" charset="-120"/>
              </a:rPr>
              <a:t>Ground Systems Development</a:t>
            </a:r>
            <a:endParaRPr lang="en-US" sz="4374" dirty="0"/>
          </a:p>
        </p:txBody>
      </p:sp>
      <p:sp>
        <p:nvSpPr>
          <p:cNvPr id="6" name="Text 3"/>
          <p:cNvSpPr/>
          <p:nvPr/>
        </p:nvSpPr>
        <p:spPr>
          <a:xfrm>
            <a:off x="2037993" y="3174206"/>
            <a:ext cx="5006221" cy="2132409"/>
          </a:xfrm>
          <a:prstGeom prst="rect">
            <a:avLst/>
          </a:prstGeom>
          <a:noFill/>
          <a:ln/>
        </p:spPr>
        <p:txBody>
          <a:bodyPr wrap="square" rtlCol="0" anchor="t"/>
          <a:lstStyle/>
          <a:p>
            <a:pPr marL="0" indent="0">
              <a:lnSpc>
                <a:spcPts val="2799"/>
              </a:lnSpc>
              <a:buNone/>
            </a:pPr>
            <a:r>
              <a:rPr lang="en-US" sz="1750" dirty="0">
                <a:solidFill>
                  <a:srgbClr val="4A4A45"/>
                </a:solidFill>
                <a:latin typeface="Lato" pitchFamily="34" charset="0"/>
                <a:ea typeface="Lato" pitchFamily="34" charset="-122"/>
                <a:cs typeface="Lato" pitchFamily="34" charset="-120"/>
              </a:rPr>
              <a:t>B2K Holdings has a strong track record in the research and development of advanced </a:t>
            </a:r>
            <a:r>
              <a:rPr lang="en-US" sz="1750" b="1" u="sng" dirty="0">
                <a:solidFill>
                  <a:srgbClr val="282824"/>
                </a:solidFill>
                <a:latin typeface="Lato" pitchFamily="34" charset="0"/>
                <a:ea typeface="Lato" pitchFamily="34" charset="-122"/>
                <a:cs typeface="Lato" pitchFamily="34" charset="-120"/>
                <a:hlinkClick r:id="rId4">
                  <a:extLst>
                    <a:ext uri="{A12FA001-AC4F-418D-AE19-62706E023703}">
                      <ahyp:hlinkClr xmlns:ahyp="http://schemas.microsoft.com/office/drawing/2018/hyperlinkcolor" xmlns="" val="tx"/>
                    </a:ext>
                  </a:extLst>
                </a:hlinkClick>
              </a:rPr>
              <a:t>ground system</a:t>
            </a:r>
            <a:r>
              <a:rPr lang="en-US" sz="1750" dirty="0">
                <a:solidFill>
                  <a:srgbClr val="4A4A45"/>
                </a:solidFill>
                <a:latin typeface="Lato" pitchFamily="34" charset="0"/>
                <a:ea typeface="Lato" pitchFamily="34" charset="-122"/>
                <a:cs typeface="Lato" pitchFamily="34" charset="-120"/>
              </a:rPr>
              <a:t> for defense applications. Our team of experts specializes in designing and engineering robust, high-performance platforms that can withstand the harshest operational environments.</a:t>
            </a:r>
            <a:endParaRPr lang="en-US" sz="1750" dirty="0"/>
          </a:p>
        </p:txBody>
      </p:sp>
      <p:sp>
        <p:nvSpPr>
          <p:cNvPr id="7" name="Text 4"/>
          <p:cNvSpPr/>
          <p:nvPr/>
        </p:nvSpPr>
        <p:spPr>
          <a:xfrm>
            <a:off x="2037993" y="5506522"/>
            <a:ext cx="5006221" cy="1777008"/>
          </a:xfrm>
          <a:prstGeom prst="rect">
            <a:avLst/>
          </a:prstGeom>
          <a:noFill/>
          <a:ln/>
        </p:spPr>
        <p:txBody>
          <a:bodyPr wrap="square" rtlCol="0" anchor="t"/>
          <a:lstStyle/>
          <a:p>
            <a:pPr marL="0" indent="0">
              <a:lnSpc>
                <a:spcPts val="2799"/>
              </a:lnSpc>
              <a:buNone/>
            </a:pPr>
            <a:r>
              <a:rPr lang="en-US" sz="1750" dirty="0">
                <a:solidFill>
                  <a:srgbClr val="4A4A45"/>
                </a:solidFill>
                <a:latin typeface="Lato" pitchFamily="34" charset="0"/>
                <a:ea typeface="Lato" pitchFamily="34" charset="-122"/>
                <a:cs typeface="Lato" pitchFamily="34" charset="-120"/>
              </a:rPr>
              <a:t>From command-and-control centers to mobile ground stations, we leverage the latest technologies to deliver solutions that enhance situational awareness, improve decision-making, and support mission-critical operations.</a:t>
            </a:r>
            <a:endParaRPr lang="en-US" sz="1750" dirty="0"/>
          </a:p>
        </p:txBody>
      </p:sp>
      <p:pic>
        <p:nvPicPr>
          <p:cNvPr id="8" name="Image 1" descr="preencoded.png"/>
          <p:cNvPicPr>
            <a:picLocks noChangeAspect="1"/>
          </p:cNvPicPr>
          <p:nvPr/>
        </p:nvPicPr>
        <p:blipFill>
          <a:blip r:embed="rId5"/>
          <a:stretch>
            <a:fillRect/>
          </a:stretch>
        </p:blipFill>
        <p:spPr>
          <a:xfrm>
            <a:off x="7593806" y="3224213"/>
            <a:ext cx="5006221" cy="373963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pic>
        <p:nvPicPr>
          <p:cNvPr id="4" name="Image 0" descr="preencoded.png"/>
          <p:cNvPicPr>
            <a:picLocks noChangeAspect="1"/>
          </p:cNvPicPr>
          <p:nvPr/>
        </p:nvPicPr>
        <p:blipFill>
          <a:blip r:embed="rId3"/>
          <a:stretch>
            <a:fillRect/>
          </a:stretch>
        </p:blipFill>
        <p:spPr>
          <a:xfrm>
            <a:off x="915162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4022646" y="1454110"/>
            <a:ext cx="1098590" cy="867251"/>
          </a:xfrm>
          <a:prstGeom prst="rect">
            <a:avLst/>
          </a:prstGeom>
        </p:spPr>
      </p:pic>
      <p:sp>
        <p:nvSpPr>
          <p:cNvPr id="6" name="Text 2"/>
          <p:cNvSpPr/>
          <p:nvPr/>
        </p:nvSpPr>
        <p:spPr>
          <a:xfrm>
            <a:off x="833199" y="2654617"/>
            <a:ext cx="7159823" cy="694373"/>
          </a:xfrm>
          <a:prstGeom prst="rect">
            <a:avLst/>
          </a:prstGeom>
          <a:noFill/>
          <a:ln/>
        </p:spPr>
        <p:txBody>
          <a:bodyPr wrap="none" rtlCol="0" anchor="t"/>
          <a:lstStyle/>
          <a:p>
            <a:pPr marL="0" indent="0">
              <a:lnSpc>
                <a:spcPts val="5468"/>
              </a:lnSpc>
              <a:buNone/>
            </a:pPr>
            <a:r>
              <a:rPr lang="en-US" sz="4374" b="1" dirty="0">
                <a:solidFill>
                  <a:srgbClr val="282824"/>
                </a:solidFill>
                <a:latin typeface="Lato" pitchFamily="34" charset="0"/>
                <a:ea typeface="Lato" pitchFamily="34" charset="-122"/>
                <a:cs typeface="Lato" pitchFamily="34" charset="-120"/>
              </a:rPr>
              <a:t>Airborne Mission Computers</a:t>
            </a:r>
            <a:endParaRPr lang="en-US" sz="4374" dirty="0"/>
          </a:p>
        </p:txBody>
      </p:sp>
      <p:sp>
        <p:nvSpPr>
          <p:cNvPr id="7" name="Text 3"/>
          <p:cNvSpPr/>
          <p:nvPr/>
        </p:nvSpPr>
        <p:spPr>
          <a:xfrm>
            <a:off x="833199" y="3682246"/>
            <a:ext cx="7477601" cy="1421606"/>
          </a:xfrm>
          <a:prstGeom prst="rect">
            <a:avLst/>
          </a:prstGeom>
          <a:noFill/>
          <a:ln/>
        </p:spPr>
        <p:txBody>
          <a:bodyPr wrap="square" rtlCol="0" anchor="t"/>
          <a:lstStyle/>
          <a:p>
            <a:pPr marL="0" indent="0">
              <a:lnSpc>
                <a:spcPts val="2799"/>
              </a:lnSpc>
              <a:buNone/>
            </a:pPr>
            <a:r>
              <a:rPr lang="en-US" sz="1750" dirty="0">
                <a:solidFill>
                  <a:srgbClr val="4A4A45"/>
                </a:solidFill>
                <a:latin typeface="Lato" pitchFamily="34" charset="0"/>
                <a:ea typeface="Lato" pitchFamily="34" charset="-122"/>
                <a:cs typeface="Lato" pitchFamily="34" charset="-120"/>
              </a:rPr>
              <a:t>B2K Holdings develops advanced airborne mission computers for defense contractors. These rugged, compact computers are designed to handle the demanding requirements of military aircraft, providing mission-critical processing power and situational awareness for pilots and crews.</a:t>
            </a:r>
            <a:endParaRPr lang="en-US" sz="1750" dirty="0"/>
          </a:p>
        </p:txBody>
      </p:sp>
      <p:sp>
        <p:nvSpPr>
          <p:cNvPr id="8" name="Text 4"/>
          <p:cNvSpPr/>
          <p:nvPr/>
        </p:nvSpPr>
        <p:spPr>
          <a:xfrm>
            <a:off x="833199" y="5353764"/>
            <a:ext cx="7477601" cy="1421606"/>
          </a:xfrm>
          <a:prstGeom prst="rect">
            <a:avLst/>
          </a:prstGeom>
          <a:noFill/>
          <a:ln/>
        </p:spPr>
        <p:txBody>
          <a:bodyPr wrap="square" rtlCol="0" anchor="t"/>
          <a:lstStyle/>
          <a:p>
            <a:pPr marL="0" indent="0">
              <a:lnSpc>
                <a:spcPts val="2799"/>
              </a:lnSpc>
              <a:buNone/>
            </a:pPr>
            <a:r>
              <a:rPr lang="en-US" sz="1750" dirty="0">
                <a:solidFill>
                  <a:srgbClr val="4A4A45"/>
                </a:solidFill>
                <a:latin typeface="Lato" pitchFamily="34" charset="0"/>
                <a:ea typeface="Lato" pitchFamily="34" charset="-122"/>
                <a:cs typeface="Lato" pitchFamily="34" charset="-120"/>
              </a:rPr>
              <a:t>Our airborne mission computers feature high-performance CPUs, solid-state storage, and specialized I/O for integrating with a wide range of avionics systems. Engineered to military standards, they deliver reliable operation in the harshest environments.</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30791"/>
          </a:xfrm>
          <a:prstGeom prst="rect">
            <a:avLst/>
          </a:prstGeom>
          <a:solidFill>
            <a:srgbClr val="EFECE6"/>
          </a:solidFill>
          <a:ln/>
        </p:spPr>
      </p:sp>
      <p:pic>
        <p:nvPicPr>
          <p:cNvPr id="4" name="Image 0" descr="preencoded.png"/>
          <p:cNvPicPr>
            <a:picLocks noChangeAspect="1"/>
          </p:cNvPicPr>
          <p:nvPr/>
        </p:nvPicPr>
        <p:blipFill>
          <a:blip r:embed="rId3"/>
          <a:stretch>
            <a:fillRect/>
          </a:stretch>
        </p:blipFill>
        <p:spPr>
          <a:xfrm>
            <a:off x="6797397" y="575786"/>
            <a:ext cx="1035368" cy="817364"/>
          </a:xfrm>
          <a:prstGeom prst="rect">
            <a:avLst/>
          </a:prstGeom>
        </p:spPr>
      </p:pic>
      <p:sp>
        <p:nvSpPr>
          <p:cNvPr id="5" name="Text 2"/>
          <p:cNvSpPr/>
          <p:nvPr/>
        </p:nvSpPr>
        <p:spPr>
          <a:xfrm>
            <a:off x="2341840" y="1707237"/>
            <a:ext cx="6993136" cy="654368"/>
          </a:xfrm>
          <a:prstGeom prst="rect">
            <a:avLst/>
          </a:prstGeom>
          <a:noFill/>
          <a:ln/>
        </p:spPr>
        <p:txBody>
          <a:bodyPr wrap="none" rtlCol="0" anchor="t"/>
          <a:lstStyle/>
          <a:p>
            <a:pPr marL="0" indent="0">
              <a:lnSpc>
                <a:spcPts val="5153"/>
              </a:lnSpc>
              <a:buNone/>
            </a:pPr>
            <a:r>
              <a:rPr lang="en-US" sz="4122" b="1" dirty="0">
                <a:solidFill>
                  <a:srgbClr val="282824"/>
                </a:solidFill>
                <a:latin typeface="Lato" pitchFamily="34" charset="0"/>
                <a:ea typeface="Lato" pitchFamily="34" charset="-122"/>
                <a:cs typeface="Lato" pitchFamily="34" charset="-120"/>
              </a:rPr>
              <a:t>Long-Range Camera Solutions</a:t>
            </a:r>
            <a:endParaRPr lang="en-US" sz="4122" dirty="0"/>
          </a:p>
        </p:txBody>
      </p:sp>
      <p:pic>
        <p:nvPicPr>
          <p:cNvPr id="6" name="Image 1" descr="preencoded.png"/>
          <p:cNvPicPr>
            <a:picLocks noChangeAspect="1"/>
          </p:cNvPicPr>
          <p:nvPr/>
        </p:nvPicPr>
        <p:blipFill>
          <a:blip r:embed="rId4"/>
          <a:stretch>
            <a:fillRect/>
          </a:stretch>
        </p:blipFill>
        <p:spPr>
          <a:xfrm>
            <a:off x="2341840" y="2675692"/>
            <a:ext cx="3106103" cy="1919645"/>
          </a:xfrm>
          <a:prstGeom prst="rect">
            <a:avLst/>
          </a:prstGeom>
        </p:spPr>
      </p:pic>
      <p:sp>
        <p:nvSpPr>
          <p:cNvPr id="7" name="Text 3"/>
          <p:cNvSpPr/>
          <p:nvPr/>
        </p:nvSpPr>
        <p:spPr>
          <a:xfrm>
            <a:off x="2341840" y="4857036"/>
            <a:ext cx="2617470" cy="327065"/>
          </a:xfrm>
          <a:prstGeom prst="rect">
            <a:avLst/>
          </a:prstGeom>
          <a:noFill/>
          <a:ln/>
        </p:spPr>
        <p:txBody>
          <a:bodyPr wrap="none" rtlCol="0" anchor="t"/>
          <a:lstStyle/>
          <a:p>
            <a:pPr marL="0" indent="0" algn="l">
              <a:lnSpc>
                <a:spcPts val="2576"/>
              </a:lnSpc>
              <a:buNone/>
            </a:pPr>
            <a:r>
              <a:rPr lang="en-US" sz="2061" b="1" dirty="0">
                <a:solidFill>
                  <a:srgbClr val="282824"/>
                </a:solidFill>
                <a:latin typeface="Lato" pitchFamily="34" charset="0"/>
                <a:ea typeface="Lato" pitchFamily="34" charset="-122"/>
                <a:cs typeface="Lato" pitchFamily="34" charset="-120"/>
              </a:rPr>
              <a:t>Advanced Optics</a:t>
            </a:r>
            <a:endParaRPr lang="en-US" sz="2061" dirty="0"/>
          </a:p>
        </p:txBody>
      </p:sp>
      <p:sp>
        <p:nvSpPr>
          <p:cNvPr id="8" name="Text 4"/>
          <p:cNvSpPr/>
          <p:nvPr/>
        </p:nvSpPr>
        <p:spPr>
          <a:xfrm>
            <a:off x="2341840" y="5309711"/>
            <a:ext cx="3106103" cy="2345293"/>
          </a:xfrm>
          <a:prstGeom prst="rect">
            <a:avLst/>
          </a:prstGeom>
          <a:noFill/>
          <a:ln/>
        </p:spPr>
        <p:txBody>
          <a:bodyPr wrap="square" rtlCol="0" anchor="t"/>
          <a:lstStyle/>
          <a:p>
            <a:pPr marL="0" indent="0" algn="l">
              <a:lnSpc>
                <a:spcPts val="2638"/>
              </a:lnSpc>
              <a:buNone/>
            </a:pPr>
            <a:r>
              <a:rPr lang="en-US" sz="1649" dirty="0">
                <a:solidFill>
                  <a:srgbClr val="4A4A45"/>
                </a:solidFill>
                <a:latin typeface="Lato" pitchFamily="34" charset="0"/>
                <a:ea typeface="Lato" pitchFamily="34" charset="-122"/>
                <a:cs typeface="Lato" pitchFamily="34" charset="-120"/>
              </a:rPr>
              <a:t>Our long-range cameras leverage cutting-edge optics and sensor technology to provide unparalleled image resolution and clarity, enabling precise target identification and tracking even at extreme distances.</a:t>
            </a:r>
            <a:endParaRPr lang="en-US" sz="1649" dirty="0"/>
          </a:p>
        </p:txBody>
      </p:sp>
      <p:pic>
        <p:nvPicPr>
          <p:cNvPr id="9" name="Image 2" descr="preencoded.png"/>
          <p:cNvPicPr>
            <a:picLocks noChangeAspect="1"/>
          </p:cNvPicPr>
          <p:nvPr/>
        </p:nvPicPr>
        <p:blipFill>
          <a:blip r:embed="rId5"/>
          <a:stretch>
            <a:fillRect/>
          </a:stretch>
        </p:blipFill>
        <p:spPr>
          <a:xfrm>
            <a:off x="5762030" y="2675692"/>
            <a:ext cx="3106103" cy="1919645"/>
          </a:xfrm>
          <a:prstGeom prst="rect">
            <a:avLst/>
          </a:prstGeom>
        </p:spPr>
      </p:pic>
      <p:sp>
        <p:nvSpPr>
          <p:cNvPr id="10" name="Text 5"/>
          <p:cNvSpPr/>
          <p:nvPr/>
        </p:nvSpPr>
        <p:spPr>
          <a:xfrm>
            <a:off x="5762030" y="4857036"/>
            <a:ext cx="2617470" cy="327065"/>
          </a:xfrm>
          <a:prstGeom prst="rect">
            <a:avLst/>
          </a:prstGeom>
          <a:noFill/>
          <a:ln/>
        </p:spPr>
        <p:txBody>
          <a:bodyPr wrap="none" rtlCol="0" anchor="t"/>
          <a:lstStyle/>
          <a:p>
            <a:pPr marL="0" indent="0" algn="l">
              <a:lnSpc>
                <a:spcPts val="2576"/>
              </a:lnSpc>
              <a:buNone/>
            </a:pPr>
            <a:r>
              <a:rPr lang="en-US" sz="2061" b="1" dirty="0">
                <a:solidFill>
                  <a:srgbClr val="282824"/>
                </a:solidFill>
                <a:latin typeface="Lato" pitchFamily="34" charset="0"/>
                <a:ea typeface="Lato" pitchFamily="34" charset="-122"/>
                <a:cs typeface="Lato" pitchFamily="34" charset="-120"/>
              </a:rPr>
              <a:t>Rugged Durability</a:t>
            </a:r>
            <a:endParaRPr lang="en-US" sz="2061" dirty="0"/>
          </a:p>
        </p:txBody>
      </p:sp>
      <p:sp>
        <p:nvSpPr>
          <p:cNvPr id="11" name="Text 6"/>
          <p:cNvSpPr/>
          <p:nvPr/>
        </p:nvSpPr>
        <p:spPr>
          <a:xfrm>
            <a:off x="5762030" y="5309711"/>
            <a:ext cx="3106103" cy="2010251"/>
          </a:xfrm>
          <a:prstGeom prst="rect">
            <a:avLst/>
          </a:prstGeom>
          <a:noFill/>
          <a:ln/>
        </p:spPr>
        <p:txBody>
          <a:bodyPr wrap="square" rtlCol="0" anchor="t"/>
          <a:lstStyle/>
          <a:p>
            <a:pPr marL="0" indent="0" algn="l">
              <a:lnSpc>
                <a:spcPts val="2638"/>
              </a:lnSpc>
              <a:buNone/>
            </a:pPr>
            <a:r>
              <a:rPr lang="en-US" sz="1649" dirty="0">
                <a:solidFill>
                  <a:srgbClr val="4A4A45"/>
                </a:solidFill>
                <a:latin typeface="Lato" pitchFamily="34" charset="0"/>
                <a:ea typeface="Lato" pitchFamily="34" charset="-122"/>
                <a:cs typeface="Lato" pitchFamily="34" charset="-120"/>
              </a:rPr>
              <a:t>Designed to withstand the rigors of the battlefield, our long-range cameras are built to military specifications, ensuring reliable performance in the harshest environments.</a:t>
            </a:r>
            <a:endParaRPr lang="en-US" sz="1649" dirty="0"/>
          </a:p>
        </p:txBody>
      </p:sp>
      <p:pic>
        <p:nvPicPr>
          <p:cNvPr id="12" name="Image 3" descr="preencoded.png"/>
          <p:cNvPicPr>
            <a:picLocks noChangeAspect="1"/>
          </p:cNvPicPr>
          <p:nvPr/>
        </p:nvPicPr>
        <p:blipFill>
          <a:blip r:embed="rId4"/>
          <a:stretch>
            <a:fillRect/>
          </a:stretch>
        </p:blipFill>
        <p:spPr>
          <a:xfrm>
            <a:off x="9182219" y="2675692"/>
            <a:ext cx="3106222" cy="1919764"/>
          </a:xfrm>
          <a:prstGeom prst="rect">
            <a:avLst/>
          </a:prstGeom>
        </p:spPr>
      </p:pic>
      <p:sp>
        <p:nvSpPr>
          <p:cNvPr id="13" name="Text 7"/>
          <p:cNvSpPr/>
          <p:nvPr/>
        </p:nvSpPr>
        <p:spPr>
          <a:xfrm>
            <a:off x="9182219" y="4857155"/>
            <a:ext cx="2617470" cy="327065"/>
          </a:xfrm>
          <a:prstGeom prst="rect">
            <a:avLst/>
          </a:prstGeom>
          <a:noFill/>
          <a:ln/>
        </p:spPr>
        <p:txBody>
          <a:bodyPr wrap="none" rtlCol="0" anchor="t"/>
          <a:lstStyle/>
          <a:p>
            <a:pPr marL="0" indent="0" algn="l">
              <a:lnSpc>
                <a:spcPts val="2576"/>
              </a:lnSpc>
              <a:buNone/>
            </a:pPr>
            <a:r>
              <a:rPr lang="en-US" sz="2061" b="1" dirty="0">
                <a:solidFill>
                  <a:srgbClr val="282824"/>
                </a:solidFill>
                <a:latin typeface="Lato" pitchFamily="34" charset="0"/>
                <a:ea typeface="Lato" pitchFamily="34" charset="-122"/>
                <a:cs typeface="Lato" pitchFamily="34" charset="-120"/>
              </a:rPr>
              <a:t>Thermal Imaging</a:t>
            </a:r>
            <a:endParaRPr lang="en-US" sz="2061" dirty="0"/>
          </a:p>
        </p:txBody>
      </p:sp>
      <p:sp>
        <p:nvSpPr>
          <p:cNvPr id="14" name="Text 8"/>
          <p:cNvSpPr/>
          <p:nvPr/>
        </p:nvSpPr>
        <p:spPr>
          <a:xfrm>
            <a:off x="9182219" y="5309830"/>
            <a:ext cx="3106222" cy="2010251"/>
          </a:xfrm>
          <a:prstGeom prst="rect">
            <a:avLst/>
          </a:prstGeom>
          <a:noFill/>
          <a:ln/>
        </p:spPr>
        <p:txBody>
          <a:bodyPr wrap="square" rtlCol="0" anchor="t"/>
          <a:lstStyle/>
          <a:p>
            <a:pPr marL="0" indent="0" algn="l">
              <a:lnSpc>
                <a:spcPts val="2638"/>
              </a:lnSpc>
              <a:buNone/>
            </a:pPr>
            <a:r>
              <a:rPr lang="en-US" sz="1649" dirty="0">
                <a:solidFill>
                  <a:srgbClr val="4A4A45"/>
                </a:solidFill>
                <a:latin typeface="Lato" pitchFamily="34" charset="0"/>
                <a:ea typeface="Lato" pitchFamily="34" charset="-122"/>
                <a:cs typeface="Lato" pitchFamily="34" charset="-120"/>
              </a:rPr>
              <a:t>Our long-range cameras offer powerful thermal imaging capabilities, allowing for effective detection and tracking of targets in low-visibility conditions, such as darkness or smoke.</a:t>
            </a:r>
            <a:endParaRPr lang="en-US" sz="1649"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pic>
        <p:nvPicPr>
          <p:cNvPr id="4" name="Image 0" descr="preencoded.png"/>
          <p:cNvPicPr>
            <a:picLocks noChangeAspect="1"/>
          </p:cNvPicPr>
          <p:nvPr/>
        </p:nvPicPr>
        <p:blipFill>
          <a:blip r:embed="rId3"/>
          <a:stretch>
            <a:fillRect/>
          </a:stretch>
        </p:blipFill>
        <p:spPr>
          <a:xfrm>
            <a:off x="6765846" y="838200"/>
            <a:ext cx="1098590" cy="867251"/>
          </a:xfrm>
          <a:prstGeom prst="rect">
            <a:avLst/>
          </a:prstGeom>
        </p:spPr>
      </p:pic>
      <p:sp>
        <p:nvSpPr>
          <p:cNvPr id="5" name="Text 2"/>
          <p:cNvSpPr/>
          <p:nvPr/>
        </p:nvSpPr>
        <p:spPr>
          <a:xfrm>
            <a:off x="2037993" y="2038707"/>
            <a:ext cx="8397597" cy="694373"/>
          </a:xfrm>
          <a:prstGeom prst="rect">
            <a:avLst/>
          </a:prstGeom>
          <a:noFill/>
          <a:ln/>
        </p:spPr>
        <p:txBody>
          <a:bodyPr wrap="none" rtlCol="0" anchor="t"/>
          <a:lstStyle/>
          <a:p>
            <a:pPr marL="0" indent="0">
              <a:lnSpc>
                <a:spcPts val="5468"/>
              </a:lnSpc>
              <a:buNone/>
            </a:pPr>
            <a:r>
              <a:rPr lang="en-US" sz="4374" b="1" dirty="0">
                <a:solidFill>
                  <a:srgbClr val="282824"/>
                </a:solidFill>
                <a:latin typeface="Lato" pitchFamily="34" charset="0"/>
                <a:ea typeface="Lato" pitchFamily="34" charset="-122"/>
                <a:cs typeface="Lato" pitchFamily="34" charset="-120"/>
              </a:rPr>
              <a:t>Military Rugged Display Expertise</a:t>
            </a:r>
            <a:endParaRPr lang="en-US" sz="4374" dirty="0"/>
          </a:p>
        </p:txBody>
      </p:sp>
      <p:sp>
        <p:nvSpPr>
          <p:cNvPr id="6" name="Text 3"/>
          <p:cNvSpPr/>
          <p:nvPr/>
        </p:nvSpPr>
        <p:spPr>
          <a:xfrm>
            <a:off x="2037993" y="3266242"/>
            <a:ext cx="5006221" cy="2132409"/>
          </a:xfrm>
          <a:prstGeom prst="rect">
            <a:avLst/>
          </a:prstGeom>
          <a:noFill/>
          <a:ln/>
        </p:spPr>
        <p:txBody>
          <a:bodyPr wrap="square" rtlCol="0" anchor="t"/>
          <a:lstStyle/>
          <a:p>
            <a:pPr marL="0" indent="0">
              <a:lnSpc>
                <a:spcPts val="2799"/>
              </a:lnSpc>
              <a:buNone/>
            </a:pPr>
            <a:r>
              <a:rPr lang="en-US" sz="1750" dirty="0">
                <a:solidFill>
                  <a:srgbClr val="4A4A45"/>
                </a:solidFill>
                <a:latin typeface="Lato" pitchFamily="34" charset="0"/>
                <a:ea typeface="Lato" pitchFamily="34" charset="-122"/>
                <a:cs typeface="Lato" pitchFamily="34" charset="-120"/>
              </a:rPr>
              <a:t>B2K Holdings has developed a line of military-grade rugged displays that can withstand the harshest environments. These displays are shock and vibration resistant, operate in extreme temperatures, and feature high-brightness screens for excellent visibility in direct sunlight.</a:t>
            </a:r>
            <a:endParaRPr lang="en-US" sz="1750" dirty="0"/>
          </a:p>
        </p:txBody>
      </p:sp>
      <p:sp>
        <p:nvSpPr>
          <p:cNvPr id="7" name="Text 4"/>
          <p:cNvSpPr/>
          <p:nvPr/>
        </p:nvSpPr>
        <p:spPr>
          <a:xfrm>
            <a:off x="2037993" y="5598557"/>
            <a:ext cx="5006221" cy="1421606"/>
          </a:xfrm>
          <a:prstGeom prst="rect">
            <a:avLst/>
          </a:prstGeom>
          <a:noFill/>
          <a:ln/>
        </p:spPr>
        <p:txBody>
          <a:bodyPr wrap="square" rtlCol="0" anchor="t"/>
          <a:lstStyle/>
          <a:p>
            <a:pPr marL="0" indent="0">
              <a:lnSpc>
                <a:spcPts val="2799"/>
              </a:lnSpc>
              <a:buNone/>
            </a:pPr>
            <a:r>
              <a:rPr lang="en-US" sz="1750" dirty="0">
                <a:solidFill>
                  <a:srgbClr val="4A4A45"/>
                </a:solidFill>
                <a:latin typeface="Lato" pitchFamily="34" charset="0"/>
                <a:ea typeface="Lato" pitchFamily="34" charset="-122"/>
                <a:cs typeface="Lato" pitchFamily="34" charset="-120"/>
              </a:rPr>
              <a:t>Our rugged displays are widely used in combat vehicles, aircraft, and naval applications, providing mission-critical information to operators in the field.</a:t>
            </a:r>
            <a:endParaRPr lang="en-US" sz="1750" dirty="0"/>
          </a:p>
        </p:txBody>
      </p:sp>
      <p:pic>
        <p:nvPicPr>
          <p:cNvPr id="8" name="Image 1" descr="preencoded.png"/>
          <p:cNvPicPr>
            <a:picLocks noChangeAspect="1"/>
          </p:cNvPicPr>
          <p:nvPr/>
        </p:nvPicPr>
        <p:blipFill>
          <a:blip r:embed="rId4"/>
          <a:stretch>
            <a:fillRect/>
          </a:stretch>
        </p:blipFill>
        <p:spPr>
          <a:xfrm>
            <a:off x="7593806" y="3316248"/>
            <a:ext cx="5006221" cy="382512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719"/>
          </a:xfrm>
          <a:prstGeom prst="rect">
            <a:avLst/>
          </a:prstGeom>
          <a:solidFill>
            <a:srgbClr val="EFECE6"/>
          </a:solidFill>
          <a:ln/>
        </p:spPr>
      </p:sp>
      <p:pic>
        <p:nvPicPr>
          <p:cNvPr id="4" name="Image 0" descr="preencoded.png"/>
          <p:cNvPicPr>
            <a:picLocks noChangeAspect="1"/>
          </p:cNvPicPr>
          <p:nvPr/>
        </p:nvPicPr>
        <p:blipFill>
          <a:blip r:embed="rId3"/>
          <a:stretch>
            <a:fillRect/>
          </a:stretch>
        </p:blipFill>
        <p:spPr>
          <a:xfrm>
            <a:off x="6797040" y="576263"/>
            <a:ext cx="1036201" cy="817959"/>
          </a:xfrm>
          <a:prstGeom prst="rect">
            <a:avLst/>
          </a:prstGeom>
        </p:spPr>
      </p:pic>
      <p:sp>
        <p:nvSpPr>
          <p:cNvPr id="5" name="Text 2"/>
          <p:cNvSpPr/>
          <p:nvPr/>
        </p:nvSpPr>
        <p:spPr>
          <a:xfrm>
            <a:off x="2337554" y="1708547"/>
            <a:ext cx="5239583" cy="654963"/>
          </a:xfrm>
          <a:prstGeom prst="rect">
            <a:avLst/>
          </a:prstGeom>
          <a:noFill/>
          <a:ln/>
        </p:spPr>
        <p:txBody>
          <a:bodyPr wrap="none" rtlCol="0" anchor="t"/>
          <a:lstStyle/>
          <a:p>
            <a:pPr marL="0" indent="0">
              <a:lnSpc>
                <a:spcPts val="5157"/>
              </a:lnSpc>
              <a:buNone/>
            </a:pPr>
            <a:r>
              <a:rPr lang="en-US" sz="4126" b="1" dirty="0">
                <a:solidFill>
                  <a:srgbClr val="282824"/>
                </a:solidFill>
                <a:latin typeface="Lato" pitchFamily="34" charset="0"/>
                <a:ea typeface="Lato" pitchFamily="34" charset="-122"/>
                <a:cs typeface="Lato" pitchFamily="34" charset="-120"/>
              </a:rPr>
              <a:t>Video Downlinks</a:t>
            </a:r>
            <a:endParaRPr lang="en-US" sz="4126" dirty="0"/>
          </a:p>
        </p:txBody>
      </p:sp>
      <p:pic>
        <p:nvPicPr>
          <p:cNvPr id="6" name="Image 1" descr="preencoded.png"/>
          <p:cNvPicPr>
            <a:picLocks noChangeAspect="1"/>
          </p:cNvPicPr>
          <p:nvPr/>
        </p:nvPicPr>
        <p:blipFill>
          <a:blip r:embed="rId4"/>
          <a:stretch>
            <a:fillRect/>
          </a:stretch>
        </p:blipFill>
        <p:spPr>
          <a:xfrm>
            <a:off x="2337554" y="2677835"/>
            <a:ext cx="3108841" cy="1921312"/>
          </a:xfrm>
          <a:prstGeom prst="rect">
            <a:avLst/>
          </a:prstGeom>
        </p:spPr>
      </p:pic>
      <p:sp>
        <p:nvSpPr>
          <p:cNvPr id="7" name="Text 3"/>
          <p:cNvSpPr/>
          <p:nvPr/>
        </p:nvSpPr>
        <p:spPr>
          <a:xfrm>
            <a:off x="2337554" y="4861084"/>
            <a:ext cx="2619732" cy="327422"/>
          </a:xfrm>
          <a:prstGeom prst="rect">
            <a:avLst/>
          </a:prstGeom>
          <a:noFill/>
          <a:ln/>
        </p:spPr>
        <p:txBody>
          <a:bodyPr wrap="none" rtlCol="0" anchor="t"/>
          <a:lstStyle/>
          <a:p>
            <a:pPr marL="0" indent="0" algn="l">
              <a:lnSpc>
                <a:spcPts val="2579"/>
              </a:lnSpc>
              <a:buNone/>
            </a:pPr>
            <a:r>
              <a:rPr lang="en-US" sz="2063" b="1" dirty="0">
                <a:solidFill>
                  <a:srgbClr val="282824"/>
                </a:solidFill>
                <a:latin typeface="Lato" pitchFamily="34" charset="0"/>
                <a:ea typeface="Lato" pitchFamily="34" charset="-122"/>
                <a:cs typeface="Lato" pitchFamily="34" charset="-120"/>
              </a:rPr>
              <a:t>Advanced Design</a:t>
            </a:r>
            <a:endParaRPr lang="en-US" sz="2063" dirty="0"/>
          </a:p>
        </p:txBody>
      </p:sp>
      <p:sp>
        <p:nvSpPr>
          <p:cNvPr id="8" name="Text 4"/>
          <p:cNvSpPr/>
          <p:nvPr/>
        </p:nvSpPr>
        <p:spPr>
          <a:xfrm>
            <a:off x="2337554" y="5314236"/>
            <a:ext cx="3108841" cy="1676400"/>
          </a:xfrm>
          <a:prstGeom prst="rect">
            <a:avLst/>
          </a:prstGeom>
          <a:noFill/>
          <a:ln/>
        </p:spPr>
        <p:txBody>
          <a:bodyPr wrap="square" rtlCol="0" anchor="t"/>
          <a:lstStyle/>
          <a:p>
            <a:pPr marL="0" indent="0" algn="l">
              <a:lnSpc>
                <a:spcPts val="2640"/>
              </a:lnSpc>
              <a:buNone/>
            </a:pPr>
            <a:r>
              <a:rPr lang="en-US" sz="1650" dirty="0">
                <a:solidFill>
                  <a:srgbClr val="4A4A45"/>
                </a:solidFill>
                <a:latin typeface="Lato" pitchFamily="34" charset="0"/>
                <a:ea typeface="Lato" pitchFamily="34" charset="-122"/>
                <a:cs typeface="Lato" pitchFamily="34" charset="-120"/>
              </a:rPr>
              <a:t>Our high-performance </a:t>
            </a:r>
            <a:r>
              <a:rPr lang="en-US" sz="1650" b="1" u="sng" dirty="0">
                <a:solidFill>
                  <a:srgbClr val="282824"/>
                </a:solidFill>
                <a:latin typeface="Lato" pitchFamily="34" charset="0"/>
                <a:ea typeface="Lato" pitchFamily="34" charset="-122"/>
                <a:cs typeface="Lato" pitchFamily="34" charset="-120"/>
                <a:hlinkClick r:id="rId5">
                  <a:extLst>
                    <a:ext uri="{A12FA001-AC4F-418D-AE19-62706E023703}">
                      <ahyp:hlinkClr xmlns:ahyp="http://schemas.microsoft.com/office/drawing/2018/hyperlinkcolor" xmlns="" val="tx"/>
                    </a:ext>
                  </a:extLst>
                </a:hlinkClick>
              </a:rPr>
              <a:t>video downlinks</a:t>
            </a:r>
            <a:r>
              <a:rPr lang="en-US" sz="1650" dirty="0">
                <a:solidFill>
                  <a:srgbClr val="4A4A45"/>
                </a:solidFill>
                <a:latin typeface="Lato" pitchFamily="34" charset="0"/>
                <a:ea typeface="Lato" pitchFamily="34" charset="-122"/>
                <a:cs typeface="Lato" pitchFamily="34" charset="-120"/>
              </a:rPr>
              <a:t> enable seamless real-time transmission of critical aerial imagery and data to ground control stations.</a:t>
            </a:r>
            <a:endParaRPr lang="en-US" sz="1650" dirty="0"/>
          </a:p>
        </p:txBody>
      </p:sp>
      <p:pic>
        <p:nvPicPr>
          <p:cNvPr id="9" name="Image 2" descr="preencoded.png"/>
          <p:cNvPicPr>
            <a:picLocks noChangeAspect="1"/>
          </p:cNvPicPr>
          <p:nvPr/>
        </p:nvPicPr>
        <p:blipFill>
          <a:blip r:embed="rId6"/>
          <a:stretch>
            <a:fillRect/>
          </a:stretch>
        </p:blipFill>
        <p:spPr>
          <a:xfrm>
            <a:off x="5760720" y="2677835"/>
            <a:ext cx="3108841" cy="1921312"/>
          </a:xfrm>
          <a:prstGeom prst="rect">
            <a:avLst/>
          </a:prstGeom>
        </p:spPr>
      </p:pic>
      <p:sp>
        <p:nvSpPr>
          <p:cNvPr id="10" name="Text 5"/>
          <p:cNvSpPr/>
          <p:nvPr/>
        </p:nvSpPr>
        <p:spPr>
          <a:xfrm>
            <a:off x="5760720" y="4861084"/>
            <a:ext cx="3108841" cy="654844"/>
          </a:xfrm>
          <a:prstGeom prst="rect">
            <a:avLst/>
          </a:prstGeom>
          <a:noFill/>
          <a:ln/>
        </p:spPr>
        <p:txBody>
          <a:bodyPr wrap="square" rtlCol="0" anchor="t"/>
          <a:lstStyle/>
          <a:p>
            <a:pPr marL="0" indent="0" algn="l">
              <a:lnSpc>
                <a:spcPts val="2579"/>
              </a:lnSpc>
              <a:buNone/>
            </a:pPr>
            <a:r>
              <a:rPr lang="en-US" sz="2063" b="1" dirty="0">
                <a:solidFill>
                  <a:srgbClr val="282824"/>
                </a:solidFill>
                <a:latin typeface="Lato" pitchFamily="34" charset="0"/>
                <a:ea typeface="Lato" pitchFamily="34" charset="-122"/>
                <a:cs typeface="Lato" pitchFamily="34" charset="-120"/>
              </a:rPr>
              <a:t>Robust Transmission Capabilities</a:t>
            </a:r>
            <a:endParaRPr lang="en-US" sz="2063" dirty="0"/>
          </a:p>
        </p:txBody>
      </p:sp>
      <p:sp>
        <p:nvSpPr>
          <p:cNvPr id="11" name="Text 6"/>
          <p:cNvSpPr/>
          <p:nvPr/>
        </p:nvSpPr>
        <p:spPr>
          <a:xfrm>
            <a:off x="5760720" y="5641658"/>
            <a:ext cx="3108841" cy="1676400"/>
          </a:xfrm>
          <a:prstGeom prst="rect">
            <a:avLst/>
          </a:prstGeom>
          <a:noFill/>
          <a:ln/>
        </p:spPr>
        <p:txBody>
          <a:bodyPr wrap="square" rtlCol="0" anchor="t"/>
          <a:lstStyle/>
          <a:p>
            <a:pPr marL="0" indent="0" algn="l">
              <a:lnSpc>
                <a:spcPts val="2640"/>
              </a:lnSpc>
              <a:buNone/>
            </a:pPr>
            <a:r>
              <a:rPr lang="en-US" sz="1650" dirty="0">
                <a:solidFill>
                  <a:srgbClr val="4A4A45"/>
                </a:solidFill>
                <a:latin typeface="Lato" pitchFamily="34" charset="0"/>
                <a:ea typeface="Lato" pitchFamily="34" charset="-122"/>
                <a:cs typeface="Lato" pitchFamily="34" charset="-120"/>
              </a:rPr>
              <a:t>Engineered to withstand harsh operational environments, our video downlink systems deliver reliable, high-bandwidth data links for defense applications.</a:t>
            </a:r>
            <a:endParaRPr lang="en-US" sz="1650" dirty="0"/>
          </a:p>
        </p:txBody>
      </p:sp>
      <p:pic>
        <p:nvPicPr>
          <p:cNvPr id="12" name="Image 3" descr="preencoded.png"/>
          <p:cNvPicPr>
            <a:picLocks noChangeAspect="1"/>
          </p:cNvPicPr>
          <p:nvPr/>
        </p:nvPicPr>
        <p:blipFill>
          <a:blip r:embed="rId6"/>
          <a:stretch>
            <a:fillRect/>
          </a:stretch>
        </p:blipFill>
        <p:spPr>
          <a:xfrm>
            <a:off x="9183886" y="2677835"/>
            <a:ext cx="3108960" cy="1921431"/>
          </a:xfrm>
          <a:prstGeom prst="rect">
            <a:avLst/>
          </a:prstGeom>
        </p:spPr>
      </p:pic>
      <p:sp>
        <p:nvSpPr>
          <p:cNvPr id="13" name="Text 7"/>
          <p:cNvSpPr/>
          <p:nvPr/>
        </p:nvSpPr>
        <p:spPr>
          <a:xfrm>
            <a:off x="9183886" y="4861203"/>
            <a:ext cx="3108960" cy="654844"/>
          </a:xfrm>
          <a:prstGeom prst="rect">
            <a:avLst/>
          </a:prstGeom>
          <a:noFill/>
          <a:ln/>
        </p:spPr>
        <p:txBody>
          <a:bodyPr wrap="square" rtlCol="0" anchor="t"/>
          <a:lstStyle/>
          <a:p>
            <a:pPr marL="0" indent="0" algn="l">
              <a:lnSpc>
                <a:spcPts val="2579"/>
              </a:lnSpc>
              <a:buNone/>
            </a:pPr>
            <a:r>
              <a:rPr lang="en-US" sz="2063" b="1" dirty="0">
                <a:solidFill>
                  <a:srgbClr val="282824"/>
                </a:solidFill>
                <a:latin typeface="Lato" pitchFamily="34" charset="0"/>
                <a:ea typeface="Lato" pitchFamily="34" charset="-122"/>
                <a:cs typeface="Lato" pitchFamily="34" charset="-120"/>
              </a:rPr>
              <a:t>Intuitive Control Interfaces</a:t>
            </a:r>
            <a:endParaRPr lang="en-US" sz="2063" dirty="0"/>
          </a:p>
        </p:txBody>
      </p:sp>
      <p:sp>
        <p:nvSpPr>
          <p:cNvPr id="14" name="Text 8"/>
          <p:cNvSpPr/>
          <p:nvPr/>
        </p:nvSpPr>
        <p:spPr>
          <a:xfrm>
            <a:off x="9183886" y="5641777"/>
            <a:ext cx="3108960" cy="2011680"/>
          </a:xfrm>
          <a:prstGeom prst="rect">
            <a:avLst/>
          </a:prstGeom>
          <a:noFill/>
          <a:ln/>
        </p:spPr>
        <p:txBody>
          <a:bodyPr wrap="square" rtlCol="0" anchor="t"/>
          <a:lstStyle/>
          <a:p>
            <a:pPr marL="0" indent="0" algn="l">
              <a:lnSpc>
                <a:spcPts val="2640"/>
              </a:lnSpc>
              <a:buNone/>
            </a:pPr>
            <a:r>
              <a:rPr lang="en-US" sz="1650" dirty="0">
                <a:solidFill>
                  <a:srgbClr val="4A4A45"/>
                </a:solidFill>
                <a:latin typeface="Lato" pitchFamily="34" charset="0"/>
                <a:ea typeface="Lato" pitchFamily="34" charset="-122"/>
                <a:cs typeface="Lato" pitchFamily="34" charset="-120"/>
              </a:rPr>
              <a:t>Our video downlink solutions feature user-friendly control interfaces, allowing operators to efficiently manage the transmission and capture of aerial video feeds.</a:t>
            </a:r>
            <a:endParaRPr lang="en-US" sz="1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pic>
        <p:nvPicPr>
          <p:cNvPr id="4" name="Image 0" descr="preencoded.png"/>
          <p:cNvPicPr>
            <a:picLocks noChangeAspect="1"/>
          </p:cNvPicPr>
          <p:nvPr/>
        </p:nvPicPr>
        <p:blipFill>
          <a:blip r:embed="rId3"/>
          <a:stretch>
            <a:fillRect/>
          </a:stretch>
        </p:blipFill>
        <p:spPr>
          <a:xfrm>
            <a:off x="-7620" y="0"/>
            <a:ext cx="3657600" cy="8229600"/>
          </a:xfrm>
          <a:prstGeom prst="rect">
            <a:avLst/>
          </a:prstGeom>
        </p:spPr>
      </p:pic>
      <p:pic>
        <p:nvPicPr>
          <p:cNvPr id="5" name="Image 1" descr="preencoded.png"/>
          <p:cNvPicPr>
            <a:picLocks noChangeAspect="1"/>
          </p:cNvPicPr>
          <p:nvPr/>
        </p:nvPicPr>
        <p:blipFill>
          <a:blip r:embed="rId4"/>
          <a:stretch>
            <a:fillRect/>
          </a:stretch>
        </p:blipFill>
        <p:spPr>
          <a:xfrm>
            <a:off x="8594646" y="720923"/>
            <a:ext cx="1098590" cy="867251"/>
          </a:xfrm>
          <a:prstGeom prst="rect">
            <a:avLst/>
          </a:prstGeom>
        </p:spPr>
      </p:pic>
      <p:sp>
        <p:nvSpPr>
          <p:cNvPr id="6" name="Text 2"/>
          <p:cNvSpPr/>
          <p:nvPr/>
        </p:nvSpPr>
        <p:spPr>
          <a:xfrm>
            <a:off x="4490799" y="1921431"/>
            <a:ext cx="6059210" cy="694373"/>
          </a:xfrm>
          <a:prstGeom prst="rect">
            <a:avLst/>
          </a:prstGeom>
          <a:noFill/>
          <a:ln/>
        </p:spPr>
        <p:txBody>
          <a:bodyPr wrap="none" rtlCol="0" anchor="t"/>
          <a:lstStyle/>
          <a:p>
            <a:pPr marL="0" indent="0">
              <a:lnSpc>
                <a:spcPts val="5468"/>
              </a:lnSpc>
              <a:buNone/>
            </a:pPr>
            <a:r>
              <a:rPr lang="en-US" sz="4374" b="1" dirty="0">
                <a:solidFill>
                  <a:srgbClr val="282824"/>
                </a:solidFill>
                <a:latin typeface="Lato" pitchFamily="34" charset="0"/>
                <a:ea typeface="Lato" pitchFamily="34" charset="-122"/>
                <a:cs typeface="Lato" pitchFamily="34" charset="-120"/>
              </a:rPr>
              <a:t>Defense Contractors UK</a:t>
            </a:r>
            <a:endParaRPr lang="en-US" sz="4374" dirty="0"/>
          </a:p>
        </p:txBody>
      </p:sp>
      <p:sp>
        <p:nvSpPr>
          <p:cNvPr id="7" name="Shape 3"/>
          <p:cNvSpPr/>
          <p:nvPr/>
        </p:nvSpPr>
        <p:spPr>
          <a:xfrm>
            <a:off x="4490799" y="2949059"/>
            <a:ext cx="4542115" cy="2701766"/>
          </a:xfrm>
          <a:prstGeom prst="roundRect">
            <a:avLst>
              <a:gd name="adj" fmla="val 4935"/>
            </a:avLst>
          </a:prstGeom>
          <a:solidFill>
            <a:srgbClr val="E1DBD0"/>
          </a:solidFill>
          <a:ln/>
        </p:spPr>
      </p:sp>
      <p:sp>
        <p:nvSpPr>
          <p:cNvPr id="8" name="Text 4"/>
          <p:cNvSpPr/>
          <p:nvPr/>
        </p:nvSpPr>
        <p:spPr>
          <a:xfrm>
            <a:off x="4712970" y="3171230"/>
            <a:ext cx="2777490" cy="347186"/>
          </a:xfrm>
          <a:prstGeom prst="rect">
            <a:avLst/>
          </a:prstGeom>
          <a:noFill/>
          <a:ln/>
        </p:spPr>
        <p:txBody>
          <a:bodyPr wrap="none" rtlCol="0" anchor="t"/>
          <a:lstStyle/>
          <a:p>
            <a:pPr marL="0" indent="0">
              <a:lnSpc>
                <a:spcPts val="2734"/>
              </a:lnSpc>
              <a:buNone/>
            </a:pPr>
            <a:r>
              <a:rPr lang="en-US" sz="2187" b="1" dirty="0">
                <a:solidFill>
                  <a:srgbClr val="282824"/>
                </a:solidFill>
                <a:latin typeface="Lato" pitchFamily="34" charset="0"/>
                <a:ea typeface="Lato" pitchFamily="34" charset="-122"/>
                <a:cs typeface="Lato" pitchFamily="34" charset="-120"/>
              </a:rPr>
              <a:t>Trusted Partnerships</a:t>
            </a:r>
            <a:endParaRPr lang="en-US" sz="2187" dirty="0"/>
          </a:p>
        </p:txBody>
      </p:sp>
      <p:sp>
        <p:nvSpPr>
          <p:cNvPr id="9" name="Text 5"/>
          <p:cNvSpPr/>
          <p:nvPr/>
        </p:nvSpPr>
        <p:spPr>
          <a:xfrm>
            <a:off x="4712970" y="3651647"/>
            <a:ext cx="4097774" cy="1777008"/>
          </a:xfrm>
          <a:prstGeom prst="rect">
            <a:avLst/>
          </a:prstGeom>
          <a:noFill/>
          <a:ln/>
        </p:spPr>
        <p:txBody>
          <a:bodyPr wrap="square" rtlCol="0" anchor="t"/>
          <a:lstStyle/>
          <a:p>
            <a:pPr marL="0" indent="0">
              <a:lnSpc>
                <a:spcPts val="2799"/>
              </a:lnSpc>
              <a:buNone/>
            </a:pPr>
            <a:r>
              <a:rPr lang="en-US" sz="1750" dirty="0">
                <a:solidFill>
                  <a:srgbClr val="4A4A45"/>
                </a:solidFill>
                <a:latin typeface="Lato" pitchFamily="34" charset="0"/>
                <a:ea typeface="Lato" pitchFamily="34" charset="-122"/>
                <a:cs typeface="Lato" pitchFamily="34" charset="-120"/>
              </a:rPr>
              <a:t>B2K Holdings has built strong relationships with leading defense contractors in the UK, providing specialized products and solutions to meet their unique requirements.</a:t>
            </a:r>
            <a:endParaRPr lang="en-US" sz="1750" dirty="0"/>
          </a:p>
        </p:txBody>
      </p:sp>
      <p:sp>
        <p:nvSpPr>
          <p:cNvPr id="10" name="Shape 6"/>
          <p:cNvSpPr/>
          <p:nvPr/>
        </p:nvSpPr>
        <p:spPr>
          <a:xfrm>
            <a:off x="9255085" y="2949059"/>
            <a:ext cx="4542115" cy="2701766"/>
          </a:xfrm>
          <a:prstGeom prst="roundRect">
            <a:avLst>
              <a:gd name="adj" fmla="val 4935"/>
            </a:avLst>
          </a:prstGeom>
          <a:solidFill>
            <a:srgbClr val="E1DBD0"/>
          </a:solidFill>
          <a:ln/>
        </p:spPr>
      </p:sp>
      <p:sp>
        <p:nvSpPr>
          <p:cNvPr id="11" name="Text 7"/>
          <p:cNvSpPr/>
          <p:nvPr/>
        </p:nvSpPr>
        <p:spPr>
          <a:xfrm>
            <a:off x="9477256" y="3171230"/>
            <a:ext cx="2777490" cy="347186"/>
          </a:xfrm>
          <a:prstGeom prst="rect">
            <a:avLst/>
          </a:prstGeom>
          <a:noFill/>
          <a:ln/>
        </p:spPr>
        <p:txBody>
          <a:bodyPr wrap="none" rtlCol="0" anchor="t"/>
          <a:lstStyle/>
          <a:p>
            <a:pPr marL="0" indent="0">
              <a:lnSpc>
                <a:spcPts val="2734"/>
              </a:lnSpc>
              <a:buNone/>
            </a:pPr>
            <a:r>
              <a:rPr lang="en-US" sz="2187" b="1" dirty="0">
                <a:solidFill>
                  <a:srgbClr val="282824"/>
                </a:solidFill>
                <a:latin typeface="Lato" pitchFamily="34" charset="0"/>
                <a:ea typeface="Lato" pitchFamily="34" charset="-122"/>
                <a:cs typeface="Lato" pitchFamily="34" charset="-120"/>
              </a:rPr>
              <a:t>Compliance Expertise</a:t>
            </a:r>
            <a:endParaRPr lang="en-US" sz="2187" dirty="0"/>
          </a:p>
        </p:txBody>
      </p:sp>
      <p:sp>
        <p:nvSpPr>
          <p:cNvPr id="12" name="Text 8"/>
          <p:cNvSpPr/>
          <p:nvPr/>
        </p:nvSpPr>
        <p:spPr>
          <a:xfrm>
            <a:off x="9477256" y="3651647"/>
            <a:ext cx="4097774" cy="1777008"/>
          </a:xfrm>
          <a:prstGeom prst="rect">
            <a:avLst/>
          </a:prstGeom>
          <a:noFill/>
          <a:ln/>
        </p:spPr>
        <p:txBody>
          <a:bodyPr wrap="square" rtlCol="0" anchor="t"/>
          <a:lstStyle/>
          <a:p>
            <a:pPr marL="0" indent="0">
              <a:lnSpc>
                <a:spcPts val="2799"/>
              </a:lnSpc>
              <a:buNone/>
            </a:pPr>
            <a:r>
              <a:rPr lang="en-US" sz="1750" dirty="0">
                <a:solidFill>
                  <a:srgbClr val="4A4A45"/>
                </a:solidFill>
                <a:latin typeface="Lato" pitchFamily="34" charset="0"/>
                <a:ea typeface="Lato" pitchFamily="34" charset="-122"/>
                <a:cs typeface="Lato" pitchFamily="34" charset="-120"/>
              </a:rPr>
              <a:t>Our team understands the rigorous quality standards and security protocols required by the UK defense industry, ensuring seamless integration of our products.</a:t>
            </a:r>
            <a:endParaRPr lang="en-US" sz="1750" dirty="0"/>
          </a:p>
        </p:txBody>
      </p:sp>
      <p:sp>
        <p:nvSpPr>
          <p:cNvPr id="13" name="Shape 9"/>
          <p:cNvSpPr/>
          <p:nvPr/>
        </p:nvSpPr>
        <p:spPr>
          <a:xfrm>
            <a:off x="4490799" y="5872996"/>
            <a:ext cx="9306401" cy="1635562"/>
          </a:xfrm>
          <a:prstGeom prst="roundRect">
            <a:avLst>
              <a:gd name="adj" fmla="val 8151"/>
            </a:avLst>
          </a:prstGeom>
          <a:solidFill>
            <a:srgbClr val="E1DBD0"/>
          </a:solidFill>
          <a:ln/>
        </p:spPr>
      </p:sp>
      <p:sp>
        <p:nvSpPr>
          <p:cNvPr id="14" name="Text 10"/>
          <p:cNvSpPr/>
          <p:nvPr/>
        </p:nvSpPr>
        <p:spPr>
          <a:xfrm>
            <a:off x="4712970" y="6095167"/>
            <a:ext cx="2777490" cy="347186"/>
          </a:xfrm>
          <a:prstGeom prst="rect">
            <a:avLst/>
          </a:prstGeom>
          <a:noFill/>
          <a:ln/>
        </p:spPr>
        <p:txBody>
          <a:bodyPr wrap="none" rtlCol="0" anchor="t"/>
          <a:lstStyle/>
          <a:p>
            <a:pPr marL="0" indent="0">
              <a:lnSpc>
                <a:spcPts val="2734"/>
              </a:lnSpc>
              <a:buNone/>
            </a:pPr>
            <a:r>
              <a:rPr lang="en-US" sz="2187" b="1" dirty="0">
                <a:solidFill>
                  <a:srgbClr val="282824"/>
                </a:solidFill>
                <a:latin typeface="Lato" pitchFamily="34" charset="0"/>
                <a:ea typeface="Lato" pitchFamily="34" charset="-122"/>
                <a:cs typeface="Lato" pitchFamily="34" charset="-120"/>
              </a:rPr>
              <a:t>Domestic Support</a:t>
            </a:r>
            <a:endParaRPr lang="en-US" sz="2187" dirty="0"/>
          </a:p>
        </p:txBody>
      </p:sp>
      <p:sp>
        <p:nvSpPr>
          <p:cNvPr id="15" name="Text 11"/>
          <p:cNvSpPr/>
          <p:nvPr/>
        </p:nvSpPr>
        <p:spPr>
          <a:xfrm>
            <a:off x="4712970" y="6575584"/>
            <a:ext cx="8862060" cy="710803"/>
          </a:xfrm>
          <a:prstGeom prst="rect">
            <a:avLst/>
          </a:prstGeom>
          <a:noFill/>
          <a:ln/>
        </p:spPr>
        <p:txBody>
          <a:bodyPr wrap="square" rtlCol="0" anchor="t"/>
          <a:lstStyle/>
          <a:p>
            <a:pPr marL="0" indent="0">
              <a:lnSpc>
                <a:spcPts val="2799"/>
              </a:lnSpc>
              <a:buNone/>
            </a:pPr>
            <a:r>
              <a:rPr lang="en-US" sz="1750" dirty="0">
                <a:solidFill>
                  <a:srgbClr val="4A4A45"/>
                </a:solidFill>
                <a:latin typeface="Lato" pitchFamily="34" charset="0"/>
                <a:ea typeface="Lato" pitchFamily="34" charset="-122"/>
                <a:cs typeface="Lato" pitchFamily="34" charset="-120"/>
              </a:rPr>
              <a:t>As a UK-based manufacturer, we offer localized technical support and rapid response times to our defense contractor customers across the country.</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pic>
        <p:nvPicPr>
          <p:cNvPr id="4" name="Image 0" descr="preencoded.png"/>
          <p:cNvPicPr>
            <a:picLocks noChangeAspect="1"/>
          </p:cNvPicPr>
          <p:nvPr/>
        </p:nvPicPr>
        <p:blipFill>
          <a:blip r:embed="rId3"/>
          <a:stretch>
            <a:fillRect/>
          </a:stretch>
        </p:blipFill>
        <p:spPr>
          <a:xfrm>
            <a:off x="915162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4022646" y="1764983"/>
            <a:ext cx="1098590" cy="867251"/>
          </a:xfrm>
          <a:prstGeom prst="rect">
            <a:avLst/>
          </a:prstGeom>
        </p:spPr>
      </p:pic>
      <p:sp>
        <p:nvSpPr>
          <p:cNvPr id="6" name="Text 2"/>
          <p:cNvSpPr/>
          <p:nvPr/>
        </p:nvSpPr>
        <p:spPr>
          <a:xfrm>
            <a:off x="833199" y="2965490"/>
            <a:ext cx="7477601" cy="1388745"/>
          </a:xfrm>
          <a:prstGeom prst="rect">
            <a:avLst/>
          </a:prstGeom>
          <a:noFill/>
          <a:ln/>
        </p:spPr>
        <p:txBody>
          <a:bodyPr wrap="square" rtlCol="0" anchor="t"/>
          <a:lstStyle/>
          <a:p>
            <a:pPr marL="0" indent="0">
              <a:lnSpc>
                <a:spcPts val="5468"/>
              </a:lnSpc>
              <a:buNone/>
            </a:pPr>
            <a:r>
              <a:rPr lang="en-US" sz="4374" b="1" dirty="0">
                <a:solidFill>
                  <a:srgbClr val="282824"/>
                </a:solidFill>
                <a:latin typeface="Lato" pitchFamily="34" charset="0"/>
                <a:ea typeface="Lato" pitchFamily="34" charset="-122"/>
                <a:cs typeface="Lato" pitchFamily="34" charset="-120"/>
              </a:rPr>
              <a:t>CAMC (Compact Airborne Mission Computer)</a:t>
            </a:r>
            <a:endParaRPr lang="en-US" sz="4374" dirty="0"/>
          </a:p>
        </p:txBody>
      </p:sp>
      <p:sp>
        <p:nvSpPr>
          <p:cNvPr id="7" name="Text 3"/>
          <p:cNvSpPr/>
          <p:nvPr/>
        </p:nvSpPr>
        <p:spPr>
          <a:xfrm>
            <a:off x="833199" y="4687491"/>
            <a:ext cx="7477601" cy="1777008"/>
          </a:xfrm>
          <a:prstGeom prst="rect">
            <a:avLst/>
          </a:prstGeom>
          <a:noFill/>
          <a:ln/>
        </p:spPr>
        <p:txBody>
          <a:bodyPr wrap="square" rtlCol="0" anchor="t"/>
          <a:lstStyle/>
          <a:p>
            <a:pPr marL="0" indent="0">
              <a:lnSpc>
                <a:spcPts val="2799"/>
              </a:lnSpc>
              <a:buNone/>
            </a:pPr>
            <a:r>
              <a:rPr lang="en-US" sz="1750" dirty="0">
                <a:solidFill>
                  <a:srgbClr val="4A4A45"/>
                </a:solidFill>
                <a:latin typeface="Lato" pitchFamily="34" charset="0"/>
                <a:ea typeface="Lato" pitchFamily="34" charset="-122"/>
                <a:cs typeface="Lato" pitchFamily="34" charset="-120"/>
              </a:rPr>
              <a:t>The </a:t>
            </a:r>
            <a:r>
              <a:rPr lang="en-US" sz="1750" b="1" u="sng" dirty="0">
                <a:solidFill>
                  <a:srgbClr val="282824"/>
                </a:solidFill>
                <a:latin typeface="Lato" pitchFamily="34" charset="0"/>
                <a:ea typeface="Lato" pitchFamily="34" charset="-122"/>
                <a:cs typeface="Lato" pitchFamily="34" charset="-120"/>
                <a:hlinkClick r:id="rId5">
                  <a:extLst>
                    <a:ext uri="{A12FA001-AC4F-418D-AE19-62706E023703}">
                      <ahyp:hlinkClr xmlns:ahyp="http://schemas.microsoft.com/office/drawing/2018/hyperlinkcolor" xmlns="" val="tx"/>
                    </a:ext>
                  </a:extLst>
                </a:hlinkClick>
              </a:rPr>
              <a:t>CAMC</a:t>
            </a:r>
            <a:r>
              <a:rPr lang="en-US" sz="1750" dirty="0">
                <a:solidFill>
                  <a:srgbClr val="4A4A45"/>
                </a:solidFill>
                <a:latin typeface="Lato" pitchFamily="34" charset="0"/>
                <a:ea typeface="Lato" pitchFamily="34" charset="-122"/>
                <a:cs typeface="Lato" pitchFamily="34" charset="-120"/>
              </a:rPr>
              <a:t> is a highly advanced airborne mission computer developed by B2K Holdings for defense applications. Designed to withstand the rigors of military environments, this compact and rugged system provides powerful processing capabilities, seamless integration, and reliable performance in the most demanding scenarios.</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pic>
        <p:nvPicPr>
          <p:cNvPr id="4" name="Image 0" descr="preencoded.png"/>
          <p:cNvPicPr>
            <a:picLocks noChangeAspect="1"/>
          </p:cNvPicPr>
          <p:nvPr/>
        </p:nvPicPr>
        <p:blipFill>
          <a:blip r:embed="rId3"/>
          <a:stretch>
            <a:fillRect/>
          </a:stretch>
        </p:blipFill>
        <p:spPr>
          <a:xfrm>
            <a:off x="915162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4022646" y="1644253"/>
            <a:ext cx="1098590" cy="867251"/>
          </a:xfrm>
          <a:prstGeom prst="rect">
            <a:avLst/>
          </a:prstGeom>
        </p:spPr>
      </p:pic>
      <p:sp>
        <p:nvSpPr>
          <p:cNvPr id="6" name="Text 2"/>
          <p:cNvSpPr/>
          <p:nvPr/>
        </p:nvSpPr>
        <p:spPr>
          <a:xfrm>
            <a:off x="833199" y="2844760"/>
            <a:ext cx="4443889" cy="555427"/>
          </a:xfrm>
          <a:prstGeom prst="rect">
            <a:avLst/>
          </a:prstGeom>
          <a:noFill/>
          <a:ln/>
        </p:spPr>
        <p:txBody>
          <a:bodyPr wrap="none" rtlCol="0" anchor="t"/>
          <a:lstStyle/>
          <a:p>
            <a:pPr marL="0" indent="0">
              <a:lnSpc>
                <a:spcPts val="4374"/>
              </a:lnSpc>
              <a:buNone/>
            </a:pPr>
            <a:r>
              <a:rPr lang="en-US" sz="3499" b="1" dirty="0">
                <a:solidFill>
                  <a:srgbClr val="282824"/>
                </a:solidFill>
                <a:latin typeface="Lato" pitchFamily="34" charset="0"/>
                <a:ea typeface="Lato" pitchFamily="34" charset="-122"/>
                <a:cs typeface="Lato" pitchFamily="34" charset="-120"/>
              </a:rPr>
              <a:t>Visit us to know more</a:t>
            </a:r>
            <a:endParaRPr lang="en-US" sz="3499" dirty="0"/>
          </a:p>
        </p:txBody>
      </p:sp>
      <p:sp>
        <p:nvSpPr>
          <p:cNvPr id="7" name="Text 3"/>
          <p:cNvSpPr/>
          <p:nvPr/>
        </p:nvSpPr>
        <p:spPr>
          <a:xfrm>
            <a:off x="833199" y="3733443"/>
            <a:ext cx="3009424" cy="347186"/>
          </a:xfrm>
          <a:prstGeom prst="rect">
            <a:avLst/>
          </a:prstGeom>
          <a:noFill/>
          <a:ln/>
        </p:spPr>
        <p:txBody>
          <a:bodyPr wrap="none" rtlCol="0" anchor="t"/>
          <a:lstStyle/>
          <a:p>
            <a:pPr marL="0" indent="0">
              <a:lnSpc>
                <a:spcPts val="2734"/>
              </a:lnSpc>
              <a:buNone/>
            </a:pPr>
            <a:r>
              <a:rPr lang="en-US" sz="2187" b="1" u="sng" dirty="0">
                <a:solidFill>
                  <a:srgbClr val="282824"/>
                </a:solidFill>
                <a:latin typeface="Lato" pitchFamily="34" charset="0"/>
                <a:ea typeface="Lato" pitchFamily="34" charset="-122"/>
                <a:cs typeface="Lato" pitchFamily="34" charset="-120"/>
                <a:hlinkClick r:id="rId5">
                  <a:extLst>
                    <a:ext uri="{A12FA001-AC4F-418D-AE19-62706E023703}">
                      <ahyp:hlinkClr xmlns:ahyp="http://schemas.microsoft.com/office/drawing/2018/hyperlinkcolor" xmlns="" val="tx"/>
                    </a:ext>
                  </a:extLst>
                </a:hlinkClick>
              </a:rPr>
              <a:t>Britannia 2000 Holdings</a:t>
            </a:r>
            <a:endParaRPr lang="en-US" sz="2187" dirty="0"/>
          </a:p>
        </p:txBody>
      </p:sp>
      <p:sp>
        <p:nvSpPr>
          <p:cNvPr id="8" name="Text 4"/>
          <p:cNvSpPr/>
          <p:nvPr/>
        </p:nvSpPr>
        <p:spPr>
          <a:xfrm>
            <a:off x="833199" y="4413885"/>
            <a:ext cx="7477601" cy="355402"/>
          </a:xfrm>
          <a:prstGeom prst="rect">
            <a:avLst/>
          </a:prstGeom>
          <a:noFill/>
          <a:ln/>
        </p:spPr>
        <p:txBody>
          <a:bodyPr wrap="none" rtlCol="0" anchor="t"/>
          <a:lstStyle/>
          <a:p>
            <a:pPr marL="0" indent="0">
              <a:lnSpc>
                <a:spcPts val="2799"/>
              </a:lnSpc>
              <a:buNone/>
            </a:pPr>
            <a:r>
              <a:rPr lang="en-US" sz="1750" b="1" dirty="0">
                <a:solidFill>
                  <a:srgbClr val="4A4A45"/>
                </a:solidFill>
                <a:latin typeface="Lato" pitchFamily="34" charset="0"/>
                <a:ea typeface="Lato" pitchFamily="34" charset="-122"/>
                <a:cs typeface="Lato" pitchFamily="34" charset="-120"/>
              </a:rPr>
              <a:t>Mobile: </a:t>
            </a:r>
            <a:r>
              <a:rPr lang="en-US" sz="1750" u="sng" dirty="0">
                <a:solidFill>
                  <a:srgbClr val="282824"/>
                </a:solidFill>
                <a:latin typeface="Lato" pitchFamily="34" charset="0"/>
                <a:ea typeface="Lato" pitchFamily="34" charset="-122"/>
                <a:cs typeface="Lato" pitchFamily="34" charset="-120"/>
                <a:hlinkClick r:id="rId6">
                  <a:extLst>
                    <a:ext uri="{A12FA001-AC4F-418D-AE19-62706E023703}">
                      <ahyp:hlinkClr xmlns:ahyp="http://schemas.microsoft.com/office/drawing/2018/hyperlinkcolor" xmlns="" val="tx"/>
                    </a:ext>
                  </a:extLst>
                </a:hlinkClick>
              </a:rPr>
              <a:t>+44 7717 292751</a:t>
            </a:r>
            <a:endParaRPr lang="en-US" sz="1750" dirty="0"/>
          </a:p>
        </p:txBody>
      </p:sp>
      <p:sp>
        <p:nvSpPr>
          <p:cNvPr id="9" name="Text 5"/>
          <p:cNvSpPr/>
          <p:nvPr/>
        </p:nvSpPr>
        <p:spPr>
          <a:xfrm>
            <a:off x="833199" y="5019199"/>
            <a:ext cx="7477601" cy="355402"/>
          </a:xfrm>
          <a:prstGeom prst="rect">
            <a:avLst/>
          </a:prstGeom>
          <a:noFill/>
          <a:ln/>
        </p:spPr>
        <p:txBody>
          <a:bodyPr wrap="none" rtlCol="0" anchor="t"/>
          <a:lstStyle/>
          <a:p>
            <a:pPr marL="0" indent="0">
              <a:lnSpc>
                <a:spcPts val="2799"/>
              </a:lnSpc>
              <a:buNone/>
            </a:pPr>
            <a:r>
              <a:rPr lang="en-US" sz="1750" b="1" dirty="0">
                <a:solidFill>
                  <a:srgbClr val="4A4A45"/>
                </a:solidFill>
                <a:latin typeface="Lato" pitchFamily="34" charset="0"/>
                <a:ea typeface="Lato" pitchFamily="34" charset="-122"/>
                <a:cs typeface="Lato" pitchFamily="34" charset="-120"/>
              </a:rPr>
              <a:t>Telephone: </a:t>
            </a:r>
            <a:r>
              <a:rPr lang="en-US" sz="1750" u="sng" dirty="0">
                <a:solidFill>
                  <a:srgbClr val="282824"/>
                </a:solidFill>
                <a:latin typeface="Lato" pitchFamily="34" charset="0"/>
                <a:ea typeface="Lato" pitchFamily="34" charset="-122"/>
                <a:cs typeface="Lato" pitchFamily="34" charset="-120"/>
                <a:hlinkClick r:id="rId7">
                  <a:extLst>
                    <a:ext uri="{A12FA001-AC4F-418D-AE19-62706E023703}">
                      <ahyp:hlinkClr xmlns:ahyp="http://schemas.microsoft.com/office/drawing/2018/hyperlinkcolor" xmlns="" val="tx"/>
                    </a:ext>
                  </a:extLst>
                </a:hlinkClick>
              </a:rPr>
              <a:t>+44 1344 885058</a:t>
            </a:r>
            <a:endParaRPr lang="en-US" sz="1750" dirty="0"/>
          </a:p>
        </p:txBody>
      </p:sp>
      <p:sp>
        <p:nvSpPr>
          <p:cNvPr id="10" name="Text 6"/>
          <p:cNvSpPr/>
          <p:nvPr/>
        </p:nvSpPr>
        <p:spPr>
          <a:xfrm>
            <a:off x="833199" y="5624513"/>
            <a:ext cx="7477601" cy="355402"/>
          </a:xfrm>
          <a:prstGeom prst="rect">
            <a:avLst/>
          </a:prstGeom>
          <a:noFill/>
          <a:ln/>
        </p:spPr>
        <p:txBody>
          <a:bodyPr wrap="none" rtlCol="0" anchor="t"/>
          <a:lstStyle/>
          <a:p>
            <a:pPr marL="0" indent="0">
              <a:lnSpc>
                <a:spcPts val="2799"/>
              </a:lnSpc>
              <a:buNone/>
            </a:pPr>
            <a:r>
              <a:rPr lang="en-US" sz="1750" b="1" dirty="0">
                <a:solidFill>
                  <a:srgbClr val="4A4A45"/>
                </a:solidFill>
                <a:latin typeface="Lato" pitchFamily="34" charset="0"/>
                <a:ea typeface="Lato" pitchFamily="34" charset="-122"/>
                <a:cs typeface="Lato" pitchFamily="34" charset="-120"/>
              </a:rPr>
              <a:t>Email:</a:t>
            </a:r>
            <a:r>
              <a:rPr lang="en-US" sz="1750" dirty="0">
                <a:solidFill>
                  <a:srgbClr val="4A4A45"/>
                </a:solidFill>
                <a:latin typeface="Lato" pitchFamily="34" charset="0"/>
                <a:ea typeface="Lato" pitchFamily="34" charset="-122"/>
                <a:cs typeface="Lato" pitchFamily="34" charset="-120"/>
              </a:rPr>
              <a:t> </a:t>
            </a:r>
            <a:r>
              <a:rPr lang="en-US" sz="1750" u="sng" dirty="0">
                <a:solidFill>
                  <a:srgbClr val="282824"/>
                </a:solidFill>
                <a:latin typeface="Lato" pitchFamily="34" charset="0"/>
                <a:ea typeface="Lato" pitchFamily="34" charset="-122"/>
                <a:cs typeface="Lato" pitchFamily="34" charset="-120"/>
                <a:hlinkClick r:id="rId8">
                  <a:extLst>
                    <a:ext uri="{A12FA001-AC4F-418D-AE19-62706E023703}">
                      <ahyp:hlinkClr xmlns:ahyp="http://schemas.microsoft.com/office/drawing/2018/hyperlinkcolor" xmlns="" val="tx"/>
                    </a:ext>
                  </a:extLst>
                </a:hlinkClick>
              </a:rPr>
              <a:t>sales@b2kholdings.co.uk</a:t>
            </a:r>
            <a:endParaRPr lang="en-US" sz="1750" dirty="0"/>
          </a:p>
        </p:txBody>
      </p:sp>
      <p:sp>
        <p:nvSpPr>
          <p:cNvPr id="11" name="Text 7"/>
          <p:cNvSpPr/>
          <p:nvPr/>
        </p:nvSpPr>
        <p:spPr>
          <a:xfrm>
            <a:off x="833199" y="6229826"/>
            <a:ext cx="7477601" cy="355402"/>
          </a:xfrm>
          <a:prstGeom prst="rect">
            <a:avLst/>
          </a:prstGeom>
          <a:noFill/>
          <a:ln/>
        </p:spPr>
        <p:txBody>
          <a:bodyPr wrap="none" rtlCol="0" anchor="t"/>
          <a:lstStyle/>
          <a:p>
            <a:pPr marL="0" indent="0">
              <a:lnSpc>
                <a:spcPts val="2799"/>
              </a:lnSpc>
              <a:buNone/>
            </a:pPr>
            <a:r>
              <a:rPr lang="en-US" sz="1750" b="1" dirty="0">
                <a:solidFill>
                  <a:srgbClr val="4A4A45"/>
                </a:solidFill>
                <a:latin typeface="Lato" pitchFamily="34" charset="0"/>
                <a:ea typeface="Lato" pitchFamily="34" charset="-122"/>
                <a:cs typeface="Lato" pitchFamily="34" charset="-120"/>
              </a:rPr>
              <a:t>Address:</a:t>
            </a:r>
            <a:r>
              <a:rPr lang="en-US" sz="1750" dirty="0">
                <a:solidFill>
                  <a:srgbClr val="4A4A45"/>
                </a:solidFill>
                <a:latin typeface="Lato" pitchFamily="34" charset="0"/>
                <a:ea typeface="Lato" pitchFamily="34" charset="-122"/>
                <a:cs typeface="Lato" pitchFamily="34" charset="-120"/>
              </a:rPr>
              <a:t> </a:t>
            </a:r>
            <a:r>
              <a:rPr lang="en-US" sz="1750" b="1" u="sng" dirty="0">
                <a:solidFill>
                  <a:srgbClr val="282824"/>
                </a:solidFill>
                <a:latin typeface="Lato" pitchFamily="34" charset="0"/>
                <a:ea typeface="Lato" pitchFamily="34" charset="-122"/>
                <a:cs typeface="Lato" pitchFamily="34" charset="-120"/>
                <a:hlinkClick r:id="rId9">
                  <a:extLst>
                    <a:ext uri="{A12FA001-AC4F-418D-AE19-62706E023703}">
                      <ahyp:hlinkClr xmlns:ahyp="http://schemas.microsoft.com/office/drawing/2018/hyperlinkcolor" xmlns="" val="tx"/>
                    </a:ext>
                  </a:extLst>
                </a:hlinkClick>
              </a:rPr>
              <a:t>4, Millside Park, Winkfield, Windsor SL4 4PX, United Kingdom</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740</Words>
  <Application>Microsoft Office PowerPoint</Application>
  <PresentationFormat>Custom</PresentationFormat>
  <Paragraphs>60</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Seo 1</cp:lastModifiedBy>
  <cp:revision>2</cp:revision>
  <dcterms:created xsi:type="dcterms:W3CDTF">2024-05-28T12:26:17Z</dcterms:created>
  <dcterms:modified xsi:type="dcterms:W3CDTF">2024-05-28T12:27:24Z</dcterms:modified>
</cp:coreProperties>
</file>