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08807-E432-4544-94DC-3856F8CC1FF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7664-DC8C-4669-AF82-207564F49A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086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venops.com/exclusion-sanctions-screenin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www.venops.com/oig-exclusion-list/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tel:+1855567355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venops.com/" TargetMode="External"/><Relationship Id="rId5" Type="http://schemas.openxmlformats.org/officeDocument/2006/relationships/hyperlink" Target="https://goo.gl/maps/tgFefGd9B4rCpQ3T8" TargetMode="External"/><Relationship Id="rId4" Type="http://schemas.openxmlformats.org/officeDocument/2006/relationships/hyperlink" Target="mailto:memberservices@venop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286" y="1122402"/>
            <a:ext cx="2592229" cy="3723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19599" y="1827967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kern="0" spc="-18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Venops: Ensuring OIG Compliance for Your Business</a:t>
            </a:r>
            <a:endParaRPr lang="en-US" sz="6036" dirty="0"/>
          </a:p>
        </p:txBody>
      </p:sp>
      <p:sp>
        <p:nvSpPr>
          <p:cNvPr id="7" name="Text 3"/>
          <p:cNvSpPr/>
          <p:nvPr/>
        </p:nvSpPr>
        <p:spPr>
          <a:xfrm>
            <a:off x="6319599" y="5035867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Venops is the industry-leading partner for healthcare providers, offering a comprehensive suite of OIG compliance services. From sanction checks to monitoring the exclusions list, Venops ensures your business stays compliant with the latest HHS Department of OIG guidelines.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319599" y="6707386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219" y="6715006"/>
            <a:ext cx="340162" cy="3401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86086" y="6712863"/>
            <a:ext cx="1378387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Venops</a:t>
            </a:r>
            <a:endParaRPr lang="en-US" sz="21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086" y="1343144"/>
            <a:ext cx="2592229" cy="3723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048708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Industry-Leading Partner for Healthcare Providers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399288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OIG Sanction Checks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562237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provides thorough OIG </a:t>
            </a:r>
            <a:r>
              <a:rPr lang="en-US" sz="1750" b="1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sanction check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to ensure your organization is not employing any excluded individuals or entities.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743932" y="3992880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CMS Open Payments Program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743932" y="4909423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assists with navigating the complex CMS Open Payments Program, helping you stay compliant with reporting requirements.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449872" y="3992880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Exclusions List Monitoring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9449872" y="49094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continuously monitors the OIG exclusions list to keep your vendor and partner relationships in good standing.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195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62689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890" y="3004423"/>
            <a:ext cx="2298502" cy="33004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635925" y="3629978"/>
            <a:ext cx="9358551" cy="12313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848"/>
              </a:lnSpc>
              <a:buNone/>
            </a:pPr>
            <a:r>
              <a:rPr lang="en-US" sz="3878" kern="0" spc="-11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Comprehensive OIG Compliance Suite of Services</a:t>
            </a:r>
            <a:endParaRPr lang="en-US" sz="3878" dirty="0"/>
          </a:p>
        </p:txBody>
      </p:sp>
      <p:sp>
        <p:nvSpPr>
          <p:cNvPr id="7" name="Shape 3"/>
          <p:cNvSpPr/>
          <p:nvPr/>
        </p:nvSpPr>
        <p:spPr>
          <a:xfrm>
            <a:off x="2635925" y="5310664"/>
            <a:ext cx="443270" cy="443270"/>
          </a:xfrm>
          <a:prstGeom prst="roundRect">
            <a:avLst>
              <a:gd name="adj" fmla="val 20002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800588" y="5347573"/>
            <a:ext cx="113824" cy="36933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09"/>
              </a:lnSpc>
              <a:buNone/>
            </a:pPr>
            <a:r>
              <a:rPr lang="en-US" sz="2327" kern="0" spc="-70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327" dirty="0"/>
          </a:p>
        </p:txBody>
      </p:sp>
      <p:sp>
        <p:nvSpPr>
          <p:cNvPr id="9" name="Text 5"/>
          <p:cNvSpPr/>
          <p:nvPr/>
        </p:nvSpPr>
        <p:spPr>
          <a:xfrm>
            <a:off x="3276124" y="5378410"/>
            <a:ext cx="2348032" cy="3077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24"/>
              </a:lnSpc>
              <a:buNone/>
            </a:pPr>
            <a:r>
              <a:rPr lang="en-US" sz="1939" kern="0" spc="-58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Stay Up-to-Date</a:t>
            </a:r>
            <a:endParaRPr lang="en-US" sz="1939" dirty="0"/>
          </a:p>
        </p:txBody>
      </p:sp>
      <p:sp>
        <p:nvSpPr>
          <p:cNvPr id="10" name="Text 6"/>
          <p:cNvSpPr/>
          <p:nvPr/>
        </p:nvSpPr>
        <p:spPr>
          <a:xfrm>
            <a:off x="3276124" y="5804297"/>
            <a:ext cx="2348032" cy="15763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2"/>
              </a:lnSpc>
              <a:buNone/>
            </a:pPr>
            <a:r>
              <a:rPr lang="en-US" sz="1551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keeps your organization informed of the latest HHS Department of OIG guidelines and changes.</a:t>
            </a:r>
            <a:endParaRPr lang="en-US" sz="1551" dirty="0"/>
          </a:p>
        </p:txBody>
      </p:sp>
      <p:sp>
        <p:nvSpPr>
          <p:cNvPr id="11" name="Shape 7"/>
          <p:cNvSpPr/>
          <p:nvPr/>
        </p:nvSpPr>
        <p:spPr>
          <a:xfrm>
            <a:off x="5821085" y="5310664"/>
            <a:ext cx="443270" cy="443270"/>
          </a:xfrm>
          <a:prstGeom prst="roundRect">
            <a:avLst>
              <a:gd name="adj" fmla="val 20002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65865" y="5347573"/>
            <a:ext cx="153710" cy="36933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09"/>
              </a:lnSpc>
              <a:buNone/>
            </a:pPr>
            <a:r>
              <a:rPr lang="en-US" sz="2327" kern="0" spc="-70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327" dirty="0"/>
          </a:p>
        </p:txBody>
      </p:sp>
      <p:sp>
        <p:nvSpPr>
          <p:cNvPr id="13" name="Text 9"/>
          <p:cNvSpPr/>
          <p:nvPr/>
        </p:nvSpPr>
        <p:spPr>
          <a:xfrm>
            <a:off x="6461284" y="5378410"/>
            <a:ext cx="2348032" cy="6155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24"/>
              </a:lnSpc>
              <a:buNone/>
            </a:pPr>
            <a:r>
              <a:rPr lang="en-US" sz="1939" kern="0" spc="-58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Protect Your Business</a:t>
            </a:r>
            <a:endParaRPr lang="en-US" sz="1939" dirty="0"/>
          </a:p>
        </p:txBody>
      </p:sp>
      <p:sp>
        <p:nvSpPr>
          <p:cNvPr id="14" name="Text 10"/>
          <p:cNvSpPr/>
          <p:nvPr/>
        </p:nvSpPr>
        <p:spPr>
          <a:xfrm>
            <a:off x="6461284" y="6112073"/>
            <a:ext cx="2348032" cy="15763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2"/>
              </a:lnSpc>
              <a:buNone/>
            </a:pPr>
            <a:r>
              <a:rPr lang="en-US" sz="1551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Venops' OIG compliance solutions safeguard your organization from potential sanctions and legal issues.</a:t>
            </a:r>
            <a:endParaRPr lang="en-US" sz="1551" dirty="0"/>
          </a:p>
        </p:txBody>
      </p:sp>
      <p:sp>
        <p:nvSpPr>
          <p:cNvPr id="15" name="Shape 11"/>
          <p:cNvSpPr/>
          <p:nvPr/>
        </p:nvSpPr>
        <p:spPr>
          <a:xfrm>
            <a:off x="9006245" y="5310664"/>
            <a:ext cx="443270" cy="443270"/>
          </a:xfrm>
          <a:prstGeom prst="roundRect">
            <a:avLst>
              <a:gd name="adj" fmla="val 20002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147810" y="5347573"/>
            <a:ext cx="160139" cy="36933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09"/>
              </a:lnSpc>
              <a:buNone/>
            </a:pPr>
            <a:r>
              <a:rPr lang="en-US" sz="2327" kern="0" spc="-70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327" dirty="0"/>
          </a:p>
        </p:txBody>
      </p:sp>
      <p:sp>
        <p:nvSpPr>
          <p:cNvPr id="17" name="Text 13"/>
          <p:cNvSpPr/>
          <p:nvPr/>
        </p:nvSpPr>
        <p:spPr>
          <a:xfrm>
            <a:off x="9646444" y="5378410"/>
            <a:ext cx="2348032" cy="6155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24"/>
              </a:lnSpc>
              <a:buNone/>
            </a:pPr>
            <a:r>
              <a:rPr lang="en-US" sz="1939" kern="0" spc="-58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Trusted by Healthcare</a:t>
            </a:r>
            <a:endParaRPr lang="en-US" sz="1939" dirty="0"/>
          </a:p>
        </p:txBody>
      </p:sp>
      <p:sp>
        <p:nvSpPr>
          <p:cNvPr id="18" name="Text 14"/>
          <p:cNvSpPr/>
          <p:nvPr/>
        </p:nvSpPr>
        <p:spPr>
          <a:xfrm>
            <a:off x="9646444" y="6112073"/>
            <a:ext cx="2348032" cy="12611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2"/>
              </a:lnSpc>
              <a:buNone/>
            </a:pPr>
            <a:r>
              <a:rPr lang="en-US" sz="1551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is the preferred OIG compliance partner for healthcare providers nationwide.</a:t>
            </a:r>
            <a:endParaRPr lang="en-US" sz="15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086" y="961430"/>
            <a:ext cx="2592229" cy="3723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1666994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Staying Up-to-Date with HHS Department of OIG Guidelines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2037993" y="3388995"/>
            <a:ext cx="5166122" cy="2006203"/>
          </a:xfrm>
          <a:prstGeom prst="roundRect">
            <a:avLst>
              <a:gd name="adj" fmla="val 498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267783" y="361878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Regulatory Expertise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267783" y="4099203"/>
            <a:ext cx="470654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Venops' team of experts closely monitors the evolving OIG guidelines and ensures your compliance.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6285" y="3388995"/>
            <a:ext cx="5166122" cy="2006203"/>
          </a:xfrm>
          <a:prstGeom prst="roundRect">
            <a:avLst>
              <a:gd name="adj" fmla="val 498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56076" y="361878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Proactive Approach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7656076" y="4099203"/>
            <a:ext cx="470654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proactively identifies potential compliance risks and provides tailored solutions to address them.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2037993" y="5617369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267783" y="58471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Continuous Support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2267783" y="6327577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offers ongoing support and updates to keep your organization compliant over time.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7426285" y="5617369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56076" y="58471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Peace of Mind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7656076" y="6327577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Partner with Venops to confidently navigate the complex OIG compliance landscape.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086" y="1032153"/>
            <a:ext cx="2592229" cy="3723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1737717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Exclusions List Monitoring for Vendors and Partners</a:t>
            </a:r>
            <a:endParaRPr lang="en-US" sz="437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3459718"/>
            <a:ext cx="555427" cy="5554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7993" y="4237315"/>
            <a:ext cx="238863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Continuous Monitoring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037993" y="5064919"/>
            <a:ext cx="2388632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constantly scans the </a:t>
            </a:r>
            <a:r>
              <a:rPr lang="en-US" sz="1750" b="1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OIG exclusions 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list to identify any issues with your vendors or partners.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881" y="3459718"/>
            <a:ext cx="555427" cy="5554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59881" y="4237315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Compliance Checks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4759881" y="4717733"/>
            <a:ext cx="2388632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performs thorough compliance checks to ensure your third-party relationships meet OIG standards.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768" y="3459718"/>
            <a:ext cx="555427" cy="5554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81768" y="4237315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Proactive Alerts</a:t>
            </a:r>
            <a:endParaRPr lang="en-US" sz="2187" dirty="0"/>
          </a:p>
        </p:txBody>
      </p:sp>
      <p:sp>
        <p:nvSpPr>
          <p:cNvPr id="14" name="Text 8"/>
          <p:cNvSpPr/>
          <p:nvPr/>
        </p:nvSpPr>
        <p:spPr>
          <a:xfrm>
            <a:off x="7481768" y="4717733"/>
            <a:ext cx="238863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provides timely notifications of any changes or issues related to the exclusions list.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3656" y="3459718"/>
            <a:ext cx="555427" cy="55542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203656" y="4237315"/>
            <a:ext cx="238875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Expert Guidance</a:t>
            </a:r>
            <a:endParaRPr lang="en-US" sz="2187" dirty="0"/>
          </a:p>
        </p:txBody>
      </p:sp>
      <p:sp>
        <p:nvSpPr>
          <p:cNvPr id="17" name="Text 10"/>
          <p:cNvSpPr/>
          <p:nvPr/>
        </p:nvSpPr>
        <p:spPr>
          <a:xfrm>
            <a:off x="10203656" y="4717733"/>
            <a:ext cx="2388751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Venops' team of compliance experts advise on the best courses of action to maintain OIG compliance.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086" y="1545431"/>
            <a:ext cx="2592229" cy="3723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250996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OIG Sanction Checks and CMS Open Payments Program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2037993" y="3972997"/>
            <a:ext cx="10554414" cy="2711053"/>
          </a:xfrm>
          <a:prstGeom prst="roundRect">
            <a:avLst>
              <a:gd name="adj" fmla="val 368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045613" y="3980617"/>
            <a:ext cx="10539174" cy="1347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2267783" y="4121468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OIG Sanction Checks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41181" y="4121468"/>
            <a:ext cx="482143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Comprehensive screening to ensure your organization is not employing any excluded individuals or entities.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2045613" y="5328523"/>
            <a:ext cx="10539174" cy="1347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2267783" y="5469374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CMS Open Payments Program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541181" y="5469374"/>
            <a:ext cx="482143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Assistance in navigating the complex reporting requirements and staying compliant with the program.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109" y="560546"/>
            <a:ext cx="2374583" cy="3409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63191" y="1206818"/>
            <a:ext cx="9446419" cy="127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08"/>
              </a:lnSpc>
              <a:buNone/>
            </a:pPr>
            <a:r>
              <a:rPr lang="en-US" sz="4007" kern="0" spc="-120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Trusted by Healthcare Providers Nationwide</a:t>
            </a:r>
            <a:endParaRPr lang="en-US" sz="4007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191" y="2784158"/>
            <a:ext cx="1017627" cy="16282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86094" y="2987635"/>
            <a:ext cx="2544247" cy="3180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4"/>
              </a:lnSpc>
              <a:buNone/>
            </a:pPr>
            <a:r>
              <a:rPr lang="en-US" sz="2003" kern="0" spc="-60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Proven Track Record</a:t>
            </a:r>
            <a:endParaRPr lang="en-US" sz="2003" dirty="0"/>
          </a:p>
        </p:txBody>
      </p:sp>
      <p:sp>
        <p:nvSpPr>
          <p:cNvPr id="9" name="Text 4"/>
          <p:cNvSpPr/>
          <p:nvPr/>
        </p:nvSpPr>
        <p:spPr>
          <a:xfrm>
            <a:off x="2086094" y="3427690"/>
            <a:ext cx="8123515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4"/>
              </a:lnSpc>
              <a:buNone/>
            </a:pPr>
            <a:r>
              <a:rPr lang="en-US" sz="1603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has a long history of successfully helping healthcare providers maintain OIG compliance.</a:t>
            </a:r>
            <a:endParaRPr lang="en-US" sz="1603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191" y="4412456"/>
            <a:ext cx="1017627" cy="16282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86094" y="4615934"/>
            <a:ext cx="2544247" cy="3180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4"/>
              </a:lnSpc>
              <a:buNone/>
            </a:pPr>
            <a:r>
              <a:rPr lang="en-US" sz="2003" kern="0" spc="-60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Dedicated Expertise</a:t>
            </a:r>
            <a:endParaRPr lang="en-US" sz="2003" dirty="0"/>
          </a:p>
        </p:txBody>
      </p:sp>
      <p:sp>
        <p:nvSpPr>
          <p:cNvPr id="12" name="Text 6"/>
          <p:cNvSpPr/>
          <p:nvPr/>
        </p:nvSpPr>
        <p:spPr>
          <a:xfrm>
            <a:off x="2086094" y="5055989"/>
            <a:ext cx="8123515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4"/>
              </a:lnSpc>
              <a:buNone/>
            </a:pPr>
            <a:r>
              <a:rPr lang="en-US" sz="1603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Venops' team of compliance experts are well-versed in the latest OIG regulations and guidelines.</a:t>
            </a:r>
            <a:endParaRPr lang="en-US" sz="1603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191" y="6040755"/>
            <a:ext cx="1017627" cy="162829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086094" y="6244233"/>
            <a:ext cx="2544247" cy="3180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4"/>
              </a:lnSpc>
              <a:buNone/>
            </a:pPr>
            <a:r>
              <a:rPr lang="en-US" sz="2003" kern="0" spc="-60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Customized Solutions</a:t>
            </a:r>
            <a:endParaRPr lang="en-US" sz="2003" dirty="0"/>
          </a:p>
        </p:txBody>
      </p:sp>
      <p:sp>
        <p:nvSpPr>
          <p:cNvPr id="15" name="Text 8"/>
          <p:cNvSpPr/>
          <p:nvPr/>
        </p:nvSpPr>
        <p:spPr>
          <a:xfrm>
            <a:off x="2086094" y="6684288"/>
            <a:ext cx="8123515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4"/>
              </a:lnSpc>
              <a:buNone/>
            </a:pPr>
            <a:r>
              <a:rPr lang="en-US" sz="1603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tailors its OIG compliance services to meet the unique needs of each healthcare organization.</a:t>
            </a:r>
            <a:endParaRPr lang="en-US" sz="16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981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31981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31981"/>
          </a:xfrm>
          <a:prstGeom prst="rect">
            <a:avLst/>
          </a:prstGeom>
          <a:solidFill>
            <a:srgbClr val="FFF8F0">
              <a:alpha val="85000"/>
            </a:srgbClr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809" y="575310"/>
            <a:ext cx="2440781" cy="3505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46246" y="1239560"/>
            <a:ext cx="9937909" cy="13075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48"/>
              </a:lnSpc>
              <a:buNone/>
            </a:pPr>
            <a:r>
              <a:rPr lang="en-US" sz="4119" kern="0" spc="-124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Protect Your Business with Venops OIG Compliance Solutions</a:t>
            </a:r>
            <a:endParaRPr lang="en-US" sz="4119" dirty="0"/>
          </a:p>
        </p:txBody>
      </p:sp>
      <p:sp>
        <p:nvSpPr>
          <p:cNvPr id="8" name="Shape 4"/>
          <p:cNvSpPr/>
          <p:nvPr/>
        </p:nvSpPr>
        <p:spPr>
          <a:xfrm>
            <a:off x="2346246" y="5258753"/>
            <a:ext cx="9937909" cy="41791"/>
          </a:xfrm>
          <a:prstGeom prst="roundRect">
            <a:avLst>
              <a:gd name="adj" fmla="val 225286"/>
            </a:avLst>
          </a:prstGeom>
          <a:solidFill>
            <a:srgbClr val="E2C8B5"/>
          </a:solidFill>
          <a:ln/>
        </p:spPr>
      </p:sp>
      <p:sp>
        <p:nvSpPr>
          <p:cNvPr id="9" name="Shape 5"/>
          <p:cNvSpPr/>
          <p:nvPr/>
        </p:nvSpPr>
        <p:spPr>
          <a:xfrm>
            <a:off x="4757440" y="4526578"/>
            <a:ext cx="41791" cy="732234"/>
          </a:xfrm>
          <a:prstGeom prst="roundRect">
            <a:avLst>
              <a:gd name="adj" fmla="val 225286"/>
            </a:avLst>
          </a:prstGeom>
          <a:solidFill>
            <a:srgbClr val="E2C8B5"/>
          </a:solidFill>
          <a:ln/>
        </p:spPr>
      </p:sp>
      <p:sp>
        <p:nvSpPr>
          <p:cNvPr id="10" name="Shape 6"/>
          <p:cNvSpPr/>
          <p:nvPr/>
        </p:nvSpPr>
        <p:spPr>
          <a:xfrm>
            <a:off x="4543068" y="5023425"/>
            <a:ext cx="470654" cy="470654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717971" y="5062597"/>
            <a:ext cx="120848" cy="39231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89"/>
              </a:lnSpc>
              <a:buNone/>
            </a:pPr>
            <a:r>
              <a:rPr lang="en-US" sz="2471" kern="0" spc="-74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471" dirty="0"/>
          </a:p>
        </p:txBody>
      </p:sp>
      <p:sp>
        <p:nvSpPr>
          <p:cNvPr id="12" name="Text 8"/>
          <p:cNvSpPr/>
          <p:nvPr/>
        </p:nvSpPr>
        <p:spPr>
          <a:xfrm>
            <a:off x="3158371" y="2860834"/>
            <a:ext cx="3240048" cy="3269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74"/>
              </a:lnSpc>
              <a:buNone/>
            </a:pPr>
            <a:r>
              <a:rPr lang="en-US" sz="2059" kern="0" spc="-6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Comprehensive Compliance</a:t>
            </a:r>
            <a:endParaRPr lang="en-US" sz="2059" dirty="0"/>
          </a:p>
        </p:txBody>
      </p:sp>
      <p:sp>
        <p:nvSpPr>
          <p:cNvPr id="13" name="Text 9"/>
          <p:cNvSpPr/>
          <p:nvPr/>
        </p:nvSpPr>
        <p:spPr>
          <a:xfrm>
            <a:off x="2555438" y="3313271"/>
            <a:ext cx="4445913" cy="10040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36"/>
              </a:lnSpc>
              <a:buNone/>
            </a:pPr>
            <a:r>
              <a:rPr lang="en-US" sz="1647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offers a full suite of OIG compliance services to keep your organization in good standing.</a:t>
            </a:r>
            <a:endParaRPr lang="en-US" sz="1647" dirty="0"/>
          </a:p>
        </p:txBody>
      </p:sp>
      <p:sp>
        <p:nvSpPr>
          <p:cNvPr id="14" name="Shape 10"/>
          <p:cNvSpPr/>
          <p:nvPr/>
        </p:nvSpPr>
        <p:spPr>
          <a:xfrm>
            <a:off x="7294185" y="5258693"/>
            <a:ext cx="41791" cy="732234"/>
          </a:xfrm>
          <a:prstGeom prst="roundRect">
            <a:avLst>
              <a:gd name="adj" fmla="val 225286"/>
            </a:avLst>
          </a:prstGeom>
          <a:solidFill>
            <a:srgbClr val="E2C8B5"/>
          </a:solidFill>
          <a:ln/>
        </p:spPr>
      </p:sp>
      <p:sp>
        <p:nvSpPr>
          <p:cNvPr id="15" name="Shape 11"/>
          <p:cNvSpPr/>
          <p:nvPr/>
        </p:nvSpPr>
        <p:spPr>
          <a:xfrm>
            <a:off x="7079813" y="5023425"/>
            <a:ext cx="470654" cy="470654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233523" y="5062597"/>
            <a:ext cx="163235" cy="39231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89"/>
              </a:lnSpc>
              <a:buNone/>
            </a:pPr>
            <a:r>
              <a:rPr lang="en-US" sz="2471" kern="0" spc="-74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471" dirty="0"/>
          </a:p>
        </p:txBody>
      </p:sp>
      <p:sp>
        <p:nvSpPr>
          <p:cNvPr id="17" name="Text 13"/>
          <p:cNvSpPr/>
          <p:nvPr/>
        </p:nvSpPr>
        <p:spPr>
          <a:xfrm>
            <a:off x="6007537" y="6200180"/>
            <a:ext cx="2615208" cy="3269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74"/>
              </a:lnSpc>
              <a:buNone/>
            </a:pPr>
            <a:r>
              <a:rPr lang="en-US" sz="2059" kern="0" spc="-6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Proactive Monitoring</a:t>
            </a:r>
            <a:endParaRPr lang="en-US" sz="2059" dirty="0"/>
          </a:p>
        </p:txBody>
      </p:sp>
      <p:sp>
        <p:nvSpPr>
          <p:cNvPr id="18" name="Text 14"/>
          <p:cNvSpPr/>
          <p:nvPr/>
        </p:nvSpPr>
        <p:spPr>
          <a:xfrm>
            <a:off x="5092184" y="6652617"/>
            <a:ext cx="4445913" cy="10040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36"/>
              </a:lnSpc>
              <a:buNone/>
            </a:pPr>
            <a:r>
              <a:rPr lang="en-US" sz="1647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 continuously monitors the OIG exclusions list and regulatory changes to identify any issues.</a:t>
            </a:r>
            <a:endParaRPr lang="en-US" sz="1647" dirty="0"/>
          </a:p>
        </p:txBody>
      </p:sp>
      <p:sp>
        <p:nvSpPr>
          <p:cNvPr id="19" name="Shape 15"/>
          <p:cNvSpPr/>
          <p:nvPr/>
        </p:nvSpPr>
        <p:spPr>
          <a:xfrm>
            <a:off x="9831050" y="4526578"/>
            <a:ext cx="41791" cy="732234"/>
          </a:xfrm>
          <a:prstGeom prst="roundRect">
            <a:avLst>
              <a:gd name="adj" fmla="val 225286"/>
            </a:avLst>
          </a:prstGeom>
          <a:solidFill>
            <a:srgbClr val="E2C8B5"/>
          </a:solidFill>
          <a:ln/>
        </p:spPr>
      </p:sp>
      <p:sp>
        <p:nvSpPr>
          <p:cNvPr id="20" name="Shape 16"/>
          <p:cNvSpPr/>
          <p:nvPr/>
        </p:nvSpPr>
        <p:spPr>
          <a:xfrm>
            <a:off x="9616678" y="5023425"/>
            <a:ext cx="470654" cy="470654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766935" y="5062597"/>
            <a:ext cx="170140" cy="39231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89"/>
              </a:lnSpc>
              <a:buNone/>
            </a:pPr>
            <a:r>
              <a:rPr lang="en-US" sz="2471" kern="0" spc="-74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471" dirty="0"/>
          </a:p>
        </p:txBody>
      </p:sp>
      <p:sp>
        <p:nvSpPr>
          <p:cNvPr id="22" name="Text 18"/>
          <p:cNvSpPr/>
          <p:nvPr/>
        </p:nvSpPr>
        <p:spPr>
          <a:xfrm>
            <a:off x="8534876" y="2860834"/>
            <a:ext cx="2634020" cy="3269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74"/>
              </a:lnSpc>
              <a:buNone/>
            </a:pPr>
            <a:r>
              <a:rPr lang="en-US" sz="2059" kern="0" spc="-6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Personalized Guidance</a:t>
            </a:r>
            <a:endParaRPr lang="en-US" sz="2059" dirty="0"/>
          </a:p>
        </p:txBody>
      </p:sp>
      <p:sp>
        <p:nvSpPr>
          <p:cNvPr id="23" name="Text 19"/>
          <p:cNvSpPr/>
          <p:nvPr/>
        </p:nvSpPr>
        <p:spPr>
          <a:xfrm>
            <a:off x="7628930" y="3313271"/>
            <a:ext cx="4446032" cy="10040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36"/>
              </a:lnSpc>
              <a:buNone/>
            </a:pPr>
            <a:r>
              <a:rPr lang="en-US" sz="1647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Venops' compliance experts provide tailored support and advice to meet your organization's unique needs.</a:t>
            </a:r>
            <a:endParaRPr lang="en-US" sz="16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286" y="1130856"/>
            <a:ext cx="2592229" cy="3723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3199" y="183642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Contact Venops Today</a:t>
            </a:r>
            <a:endParaRPr lang="en-US" sz="4374" dirty="0"/>
          </a:p>
        </p:txBody>
      </p:sp>
      <p:sp>
        <p:nvSpPr>
          <p:cNvPr id="7" name="Shape 3"/>
          <p:cNvSpPr/>
          <p:nvPr/>
        </p:nvSpPr>
        <p:spPr>
          <a:xfrm>
            <a:off x="833199" y="2864048"/>
            <a:ext cx="4542115" cy="2361605"/>
          </a:xfrm>
          <a:prstGeom prst="roundRect">
            <a:avLst>
              <a:gd name="adj" fmla="val 423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62990" y="309383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Get in Touch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062990" y="3574256"/>
            <a:ext cx="408253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Reach out to Venops to learn more about our OIG compliance solutions and how we can help protect your business.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5597485" y="2864048"/>
            <a:ext cx="4542115" cy="2361605"/>
          </a:xfrm>
          <a:prstGeom prst="roundRect">
            <a:avLst>
              <a:gd name="adj" fmla="val 423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827276" y="309383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Explore Our Services</a:t>
            </a:r>
            <a:endParaRPr lang="en-US" sz="2187" dirty="0"/>
          </a:p>
        </p:txBody>
      </p:sp>
      <p:sp>
        <p:nvSpPr>
          <p:cNvPr id="12" name="Text 8"/>
          <p:cNvSpPr/>
          <p:nvPr/>
        </p:nvSpPr>
        <p:spPr>
          <a:xfrm>
            <a:off x="5827276" y="3574256"/>
            <a:ext cx="4082534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Discover the full range of OIG compliance services Venops offers, from sanction checks to exclusions list monitoring.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833199" y="5447824"/>
            <a:ext cx="9306401" cy="1650802"/>
          </a:xfrm>
          <a:prstGeom prst="roundRect">
            <a:avLst>
              <a:gd name="adj" fmla="val 6057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62990" y="5677614"/>
            <a:ext cx="294143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Schedule a Consultation</a:t>
            </a:r>
            <a:endParaRPr lang="en-US" sz="2187" dirty="0"/>
          </a:p>
        </p:txBody>
      </p:sp>
      <p:sp>
        <p:nvSpPr>
          <p:cNvPr id="15" name="Text 11"/>
          <p:cNvSpPr/>
          <p:nvPr/>
        </p:nvSpPr>
        <p:spPr>
          <a:xfrm>
            <a:off x="1062990" y="6158032"/>
            <a:ext cx="8846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Book a consultation with our compliance experts to discuss your specific needs and how Venops can assist.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18694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Contact Venops Today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325654"/>
            <a:ext cx="3370064" cy="2717006"/>
          </a:xfrm>
          <a:prstGeom prst="roundRect">
            <a:avLst>
              <a:gd name="adj" fmla="val 368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83" y="355544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Get in Touch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7783" y="4035862"/>
            <a:ext cx="291048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Reach out to Venops to learn more about our OIG compliance solutions and how we can help protect your business.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630228" y="3325654"/>
            <a:ext cx="3370064" cy="2717006"/>
          </a:xfrm>
          <a:prstGeom prst="roundRect">
            <a:avLst>
              <a:gd name="adj" fmla="val 368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60018" y="355544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Explore Our Services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5860018" y="4035862"/>
            <a:ext cx="291048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Discover the full range of OIG compliance services Venops offers, from sanction checks to exclusions list monitoring.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222462" y="3325654"/>
            <a:ext cx="3370064" cy="2717006"/>
          </a:xfrm>
          <a:prstGeom prst="roundRect">
            <a:avLst>
              <a:gd name="adj" fmla="val 368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452253" y="3555444"/>
            <a:ext cx="291048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Schedule a Consultation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9452253" y="4383048"/>
            <a:ext cx="291048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Book a consultation with our compliance experts to discuss your specific needs and how Venops can assist.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386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611029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Contact Details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1749742"/>
            <a:ext cx="5166122" cy="1295400"/>
          </a:xfrm>
          <a:prstGeom prst="roundRect">
            <a:avLst>
              <a:gd name="adj" fmla="val 7719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83" y="1979533"/>
            <a:ext cx="470654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CALL TO SPEAK WITH OUR OFFICE                                   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7783" y="2459950"/>
            <a:ext cx="470654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M-F FROM 8:30-5:00 EST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1749742"/>
            <a:ext cx="5166122" cy="1295400"/>
          </a:xfrm>
          <a:prstGeom prst="roundRect">
            <a:avLst>
              <a:gd name="adj" fmla="val 7719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56076" y="197953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u="sng" kern="0" spc="-66" dirty="0">
                <a:solidFill>
                  <a:srgbClr val="D2600F"/>
                </a:solidFill>
                <a:latin typeface="Bitter" pitchFamily="34" charset="0"/>
                <a:ea typeface="Bitter" pitchFamily="34" charset="-122"/>
                <a:cs typeface="Bit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855 567 3552</a:t>
            </a:r>
            <a:endParaRPr lang="en-US" sz="2187" dirty="0"/>
          </a:p>
        </p:txBody>
      </p:sp>
      <p:sp>
        <p:nvSpPr>
          <p:cNvPr id="10" name="Shape 8"/>
          <p:cNvSpPr/>
          <p:nvPr/>
        </p:nvSpPr>
        <p:spPr>
          <a:xfrm>
            <a:off x="2037993" y="3295055"/>
            <a:ext cx="5166122" cy="1153954"/>
          </a:xfrm>
          <a:prstGeom prst="roundRect">
            <a:avLst>
              <a:gd name="adj" fmla="val 8665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67783" y="3524845"/>
            <a:ext cx="470654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EMAIL THE TEAM WITH QUESTIONS OR REQUESTS</a:t>
            </a:r>
            <a:endParaRPr lang="en-US" sz="2187" dirty="0"/>
          </a:p>
        </p:txBody>
      </p:sp>
      <p:sp>
        <p:nvSpPr>
          <p:cNvPr id="12" name="Shape 10"/>
          <p:cNvSpPr/>
          <p:nvPr/>
        </p:nvSpPr>
        <p:spPr>
          <a:xfrm>
            <a:off x="7426285" y="3295055"/>
            <a:ext cx="5166122" cy="1153954"/>
          </a:xfrm>
          <a:prstGeom prst="roundRect">
            <a:avLst>
              <a:gd name="adj" fmla="val 8665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56076" y="3524845"/>
            <a:ext cx="470654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memberservices@venops.com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2037993" y="4698921"/>
            <a:ext cx="5166122" cy="1501140"/>
          </a:xfrm>
          <a:prstGeom prst="roundRect">
            <a:avLst>
              <a:gd name="adj" fmla="val 6661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267783" y="4928711"/>
            <a:ext cx="398597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WHERE WE ARE IN THE WORLD:</a:t>
            </a:r>
            <a:endParaRPr lang="en-US" sz="2187" dirty="0"/>
          </a:p>
        </p:txBody>
      </p:sp>
      <p:sp>
        <p:nvSpPr>
          <p:cNvPr id="16" name="Shape 14"/>
          <p:cNvSpPr/>
          <p:nvPr/>
        </p:nvSpPr>
        <p:spPr>
          <a:xfrm>
            <a:off x="7426285" y="4698921"/>
            <a:ext cx="5166122" cy="1501140"/>
          </a:xfrm>
          <a:prstGeom prst="roundRect">
            <a:avLst>
              <a:gd name="adj" fmla="val 6661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56076" y="4928711"/>
            <a:ext cx="3576161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u="sng" kern="0" spc="-66" dirty="0">
                <a:solidFill>
                  <a:srgbClr val="D2600F"/>
                </a:solidFill>
                <a:latin typeface="Bitter" pitchFamily="34" charset="0"/>
                <a:ea typeface="Bitter" pitchFamily="34" charset="-122"/>
                <a:cs typeface="Bit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1395 South Marietta Parkway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</a:t>
            </a: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
</a:t>
            </a:r>
            <a:r>
              <a:rPr lang="en-US" sz="2187" u="sng" kern="0" spc="-66" dirty="0">
                <a:solidFill>
                  <a:srgbClr val="D2600F"/>
                </a:solidFill>
                <a:latin typeface="Bitter" pitchFamily="34" charset="0"/>
                <a:ea typeface="Bitter" pitchFamily="34" charset="-122"/>
                <a:cs typeface="Bit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Bldg. 400, Suite 104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</a:t>
            </a: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
</a:t>
            </a:r>
            <a:r>
              <a:rPr lang="en-US" sz="2187" u="sng" kern="0" spc="-66" dirty="0">
                <a:solidFill>
                  <a:srgbClr val="D2600F"/>
                </a:solidFill>
                <a:latin typeface="Bitter" pitchFamily="34" charset="0"/>
                <a:ea typeface="Bitter" pitchFamily="34" charset="-122"/>
                <a:cs typeface="Bit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Marietta Ga 30067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</a:t>
            </a:r>
            <a:endParaRPr lang="en-US" sz="2187" dirty="0"/>
          </a:p>
        </p:txBody>
      </p:sp>
      <p:sp>
        <p:nvSpPr>
          <p:cNvPr id="18" name="Shape 16"/>
          <p:cNvSpPr/>
          <p:nvPr/>
        </p:nvSpPr>
        <p:spPr>
          <a:xfrm>
            <a:off x="2037993" y="6449973"/>
            <a:ext cx="5166122" cy="1170384"/>
          </a:xfrm>
          <a:prstGeom prst="roundRect">
            <a:avLst>
              <a:gd name="adj" fmla="val 854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267783" y="667976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WEBSITE</a:t>
            </a:r>
            <a:endParaRPr lang="en-US" sz="2187" dirty="0"/>
          </a:p>
        </p:txBody>
      </p:sp>
      <p:sp>
        <p:nvSpPr>
          <p:cNvPr id="20" name="Shape 18"/>
          <p:cNvSpPr/>
          <p:nvPr/>
        </p:nvSpPr>
        <p:spPr>
          <a:xfrm>
            <a:off x="7426285" y="6449973"/>
            <a:ext cx="5166122" cy="1170384"/>
          </a:xfrm>
          <a:prstGeom prst="roundRect">
            <a:avLst>
              <a:gd name="adj" fmla="val 854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56076" y="6679763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Best platform for OIG exclusion list and Monthly OIG screening | VENOPS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Custom</PresentationFormat>
  <Paragraphs>95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2024-05-28T11:26:41Z</dcterms:created>
  <dcterms:modified xsi:type="dcterms:W3CDTF">2024-05-28T11:27:37Z</dcterms:modified>
</cp:coreProperties>
</file>