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8" d="100"/>
          <a:sy n="68" d="100"/>
        </p:scale>
        <p:origin x="-276"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9526857E-E5DE-415A-A92D-AABD69CEDFDA}" type="datetimeFigureOut">
              <a:rPr lang="en-IN" smtClean="0"/>
              <a:t>28-05-2024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EC21265D-D1A2-4A6F-9182-F32299997BBC}" type="slidenum">
              <a:rPr lang="en-IN" smtClean="0"/>
              <a:t>‹#›</a:t>
            </a:fld>
            <a:endParaRPr lang="en-IN"/>
          </a:p>
        </p:txBody>
      </p:sp>
    </p:spTree>
    <p:extLst>
      <p:ext uri="{BB962C8B-B14F-4D97-AF65-F5344CB8AC3E}">
        <p14:creationId xmlns:p14="http://schemas.microsoft.com/office/powerpoint/2010/main" val="2827769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venops.com/oig-exclusion-lis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venops.com/cms-open-payment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hyperlink" Target="https://www.venops.com/" TargetMode="External"/><Relationship Id="rId3" Type="http://schemas.openxmlformats.org/officeDocument/2006/relationships/image" Target="../media/image17.png"/><Relationship Id="rId7" Type="http://schemas.openxmlformats.org/officeDocument/2006/relationships/hyperlink" Target="tel:+18555673552"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goo.gl/maps/tgFefGd9B4rCpQ3T8" TargetMode="External"/><Relationship Id="rId5" Type="http://schemas.openxmlformats.org/officeDocument/2006/relationships/hyperlink" Target="mailto:memberservices@venops.co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812971" y="1380768"/>
            <a:ext cx="3518059" cy="505301"/>
          </a:xfrm>
          <a:prstGeom prst="rect">
            <a:avLst/>
          </a:prstGeom>
        </p:spPr>
      </p:pic>
      <p:sp>
        <p:nvSpPr>
          <p:cNvPr id="6" name="Text 2"/>
          <p:cNvSpPr/>
          <p:nvPr/>
        </p:nvSpPr>
        <p:spPr>
          <a:xfrm>
            <a:off x="833199" y="2219325"/>
            <a:ext cx="7477601" cy="2874645"/>
          </a:xfrm>
          <a:prstGeom prst="rect">
            <a:avLst/>
          </a:prstGeom>
          <a:noFill/>
          <a:ln/>
        </p:spPr>
        <p:txBody>
          <a:bodyPr wrap="square" rtlCol="0" anchor="t"/>
          <a:lstStyle/>
          <a:p>
            <a:pPr marL="0" indent="0">
              <a:lnSpc>
                <a:spcPts val="7545"/>
              </a:lnSpc>
              <a:buNone/>
            </a:pPr>
            <a:r>
              <a:rPr lang="en-US" sz="6036" b="1" dirty="0">
                <a:solidFill>
                  <a:srgbClr val="484237"/>
                </a:solidFill>
                <a:latin typeface="Gelasio" pitchFamily="34" charset="0"/>
                <a:ea typeface="Gelasio" pitchFamily="34" charset="-122"/>
                <a:cs typeface="Gelasio" pitchFamily="34" charset="-120"/>
              </a:rPr>
              <a:t>Venops: Your Compliance Partner</a:t>
            </a:r>
            <a:endParaRPr lang="en-US" sz="6036" dirty="0"/>
          </a:p>
        </p:txBody>
      </p:sp>
      <p:sp>
        <p:nvSpPr>
          <p:cNvPr id="7" name="Text 3"/>
          <p:cNvSpPr/>
          <p:nvPr/>
        </p:nvSpPr>
        <p:spPr>
          <a:xfrm>
            <a:off x="833199" y="5427226"/>
            <a:ext cx="7477601" cy="1421606"/>
          </a:xfrm>
          <a:prstGeom prst="rect">
            <a:avLst/>
          </a:prstGeom>
          <a:noFill/>
          <a:ln/>
        </p:spPr>
        <p:txBody>
          <a:bodyPr wrap="square" rtlCol="0" anchor="t"/>
          <a:lstStyle/>
          <a:p>
            <a:pPr marL="0" indent="0">
              <a:lnSpc>
                <a:spcPts val="2799"/>
              </a:lnSpc>
              <a:buNone/>
            </a:pPr>
            <a:r>
              <a:rPr lang="en-US" sz="1750" b="1" dirty="0">
                <a:solidFill>
                  <a:srgbClr val="746558"/>
                </a:solidFill>
                <a:latin typeface="Gelasio" pitchFamily="34" charset="0"/>
                <a:ea typeface="Gelasio" pitchFamily="34" charset="-122"/>
                <a:cs typeface="Gelasio" pitchFamily="34" charset="-120"/>
              </a:rPr>
              <a:t>Venops</a:t>
            </a:r>
            <a:r>
              <a:rPr lang="en-US" sz="1750" dirty="0">
                <a:solidFill>
                  <a:srgbClr val="746558"/>
                </a:solidFill>
                <a:latin typeface="Gelasio" pitchFamily="34" charset="0"/>
                <a:ea typeface="Gelasio" pitchFamily="34" charset="-122"/>
                <a:cs typeface="Gelasio" pitchFamily="34" charset="-120"/>
              </a:rPr>
              <a:t> provides comprehensive compliance solutions to ensure your healthcare business stays on the right side of the law. Our suite of services automates critical compliance tasks, giving you peace of mind and allowing you to focus on patient care.</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5556171" y="1576745"/>
            <a:ext cx="3518059" cy="505301"/>
          </a:xfrm>
          <a:prstGeom prst="rect">
            <a:avLst/>
          </a:prstGeom>
        </p:spPr>
      </p:pic>
      <p:sp>
        <p:nvSpPr>
          <p:cNvPr id="5" name="Text 2"/>
          <p:cNvSpPr/>
          <p:nvPr/>
        </p:nvSpPr>
        <p:spPr>
          <a:xfrm>
            <a:off x="2037993" y="2415302"/>
            <a:ext cx="5554980"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Exclusions List OIG</a:t>
            </a:r>
            <a:endParaRPr lang="en-US" sz="4374" dirty="0"/>
          </a:p>
        </p:txBody>
      </p:sp>
      <p:sp>
        <p:nvSpPr>
          <p:cNvPr id="6" name="Shape 3"/>
          <p:cNvSpPr/>
          <p:nvPr/>
        </p:nvSpPr>
        <p:spPr>
          <a:xfrm>
            <a:off x="2037993" y="3616523"/>
            <a:ext cx="499943" cy="499943"/>
          </a:xfrm>
          <a:prstGeom prst="roundRect">
            <a:avLst>
              <a:gd name="adj" fmla="val 26667"/>
            </a:avLst>
          </a:prstGeom>
          <a:solidFill>
            <a:srgbClr val="EFE7D6"/>
          </a:solidFill>
          <a:ln/>
        </p:spPr>
      </p:sp>
      <p:sp>
        <p:nvSpPr>
          <p:cNvPr id="7" name="Text 4"/>
          <p:cNvSpPr/>
          <p:nvPr/>
        </p:nvSpPr>
        <p:spPr>
          <a:xfrm>
            <a:off x="2209324" y="3658195"/>
            <a:ext cx="157282" cy="416481"/>
          </a:xfrm>
          <a:prstGeom prst="rect">
            <a:avLst/>
          </a:prstGeom>
          <a:noFill/>
          <a:ln/>
        </p:spPr>
        <p:txBody>
          <a:bodyPr wrap="none" rtlCol="0" anchor="t"/>
          <a:lstStyle/>
          <a:p>
            <a:pPr marL="0" indent="0" algn="ctr">
              <a:lnSpc>
                <a:spcPts val="3281"/>
              </a:lnSpc>
              <a:buNone/>
            </a:pPr>
            <a:r>
              <a:rPr lang="en-US" sz="2624" b="1" dirty="0">
                <a:solidFill>
                  <a:srgbClr val="484237"/>
                </a:solidFill>
                <a:latin typeface="Gelasio" pitchFamily="34" charset="0"/>
                <a:ea typeface="Gelasio" pitchFamily="34" charset="-122"/>
                <a:cs typeface="Gelasio" pitchFamily="34" charset="-120"/>
              </a:rPr>
              <a:t>1</a:t>
            </a:r>
            <a:endParaRPr lang="en-US" sz="2624" dirty="0"/>
          </a:p>
        </p:txBody>
      </p:sp>
      <p:sp>
        <p:nvSpPr>
          <p:cNvPr id="8" name="Text 5"/>
          <p:cNvSpPr/>
          <p:nvPr/>
        </p:nvSpPr>
        <p:spPr>
          <a:xfrm>
            <a:off x="2760107" y="3692843"/>
            <a:ext cx="2647950" cy="694373"/>
          </a:xfrm>
          <a:prstGeom prst="rect">
            <a:avLst/>
          </a:prstGeom>
          <a:noFill/>
          <a:ln/>
        </p:spPr>
        <p:txBody>
          <a:bodyPr wrap="squar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Comprehensive Screening</a:t>
            </a:r>
            <a:endParaRPr lang="en-US" sz="2187" dirty="0"/>
          </a:p>
        </p:txBody>
      </p:sp>
      <p:sp>
        <p:nvSpPr>
          <p:cNvPr id="9" name="Text 6"/>
          <p:cNvSpPr/>
          <p:nvPr/>
        </p:nvSpPr>
        <p:spPr>
          <a:xfrm>
            <a:off x="2760107" y="4520446"/>
            <a:ext cx="2647950" cy="2132409"/>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Venops screens your healthcare providers and staff against the </a:t>
            </a:r>
            <a:r>
              <a:rPr lang="en-US" sz="1750" b="1" u="sng" dirty="0">
                <a:solidFill>
                  <a:srgbClr val="7F674D"/>
                </a:solidFill>
                <a:latin typeface="Gelasio" pitchFamily="34" charset="0"/>
                <a:ea typeface="Gelasio" pitchFamily="34" charset="-122"/>
                <a:cs typeface="Gelasio" pitchFamily="34" charset="-120"/>
                <a:hlinkClick r:id="rId4">
                  <a:extLst>
                    <a:ext uri="{A12FA001-AC4F-418D-AE19-62706E023703}">
                      <ahyp:hlinkClr xmlns:ahyp="http://schemas.microsoft.com/office/drawing/2018/hyperlinkcolor" xmlns="" val="tx"/>
                    </a:ext>
                  </a:extLst>
                </a:hlinkClick>
              </a:rPr>
              <a:t>OIG exclusions list</a:t>
            </a:r>
            <a:r>
              <a:rPr lang="en-US" sz="1750" dirty="0">
                <a:solidFill>
                  <a:srgbClr val="746558"/>
                </a:solidFill>
                <a:latin typeface="Gelasio" pitchFamily="34" charset="0"/>
                <a:ea typeface="Gelasio" pitchFamily="34" charset="-122"/>
                <a:cs typeface="Gelasio" pitchFamily="34" charset="-120"/>
              </a:rPr>
              <a:t>, ensuring you stay compliant with federal regulations.</a:t>
            </a:r>
            <a:endParaRPr lang="en-US" sz="1750" dirty="0"/>
          </a:p>
        </p:txBody>
      </p:sp>
      <p:sp>
        <p:nvSpPr>
          <p:cNvPr id="10" name="Shape 7"/>
          <p:cNvSpPr/>
          <p:nvPr/>
        </p:nvSpPr>
        <p:spPr>
          <a:xfrm>
            <a:off x="5630228" y="3616523"/>
            <a:ext cx="499943" cy="499943"/>
          </a:xfrm>
          <a:prstGeom prst="roundRect">
            <a:avLst>
              <a:gd name="adj" fmla="val 26667"/>
            </a:avLst>
          </a:prstGeom>
          <a:solidFill>
            <a:srgbClr val="EFE7D6"/>
          </a:solidFill>
          <a:ln/>
        </p:spPr>
      </p:sp>
      <p:sp>
        <p:nvSpPr>
          <p:cNvPr id="11" name="Text 8"/>
          <p:cNvSpPr/>
          <p:nvPr/>
        </p:nvSpPr>
        <p:spPr>
          <a:xfrm>
            <a:off x="5779175" y="3658195"/>
            <a:ext cx="202049" cy="416481"/>
          </a:xfrm>
          <a:prstGeom prst="rect">
            <a:avLst/>
          </a:prstGeom>
          <a:noFill/>
          <a:ln/>
        </p:spPr>
        <p:txBody>
          <a:bodyPr wrap="none" rtlCol="0" anchor="t"/>
          <a:lstStyle/>
          <a:p>
            <a:pPr marL="0" indent="0" algn="ctr">
              <a:lnSpc>
                <a:spcPts val="3281"/>
              </a:lnSpc>
              <a:buNone/>
            </a:pPr>
            <a:r>
              <a:rPr lang="en-US" sz="2624" b="1" dirty="0">
                <a:solidFill>
                  <a:srgbClr val="484237"/>
                </a:solidFill>
                <a:latin typeface="Gelasio" pitchFamily="34" charset="0"/>
                <a:ea typeface="Gelasio" pitchFamily="34" charset="-122"/>
                <a:cs typeface="Gelasio" pitchFamily="34" charset="-120"/>
              </a:rPr>
              <a:t>2</a:t>
            </a:r>
            <a:endParaRPr lang="en-US" sz="2624" dirty="0"/>
          </a:p>
        </p:txBody>
      </p:sp>
      <p:sp>
        <p:nvSpPr>
          <p:cNvPr id="12" name="Text 9"/>
          <p:cNvSpPr/>
          <p:nvPr/>
        </p:nvSpPr>
        <p:spPr>
          <a:xfrm>
            <a:off x="6352342" y="3692843"/>
            <a:ext cx="2647950" cy="347186"/>
          </a:xfrm>
          <a:prstGeom prst="rect">
            <a:avLst/>
          </a:prstGeom>
          <a:noFill/>
          <a:ln/>
        </p:spPr>
        <p:txBody>
          <a:bodyPr wrap="non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Automated Alerts</a:t>
            </a:r>
            <a:endParaRPr lang="en-US" sz="2187" dirty="0"/>
          </a:p>
        </p:txBody>
      </p:sp>
      <p:sp>
        <p:nvSpPr>
          <p:cNvPr id="13" name="Text 10"/>
          <p:cNvSpPr/>
          <p:nvPr/>
        </p:nvSpPr>
        <p:spPr>
          <a:xfrm>
            <a:off x="6352342" y="4173260"/>
            <a:ext cx="2647950" cy="2132409"/>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Receive real-time alerts if any of your employees or contractors are added to the exclusions list, allowing you to take immediate action.</a:t>
            </a:r>
            <a:endParaRPr lang="en-US" sz="1750" dirty="0"/>
          </a:p>
        </p:txBody>
      </p:sp>
      <p:sp>
        <p:nvSpPr>
          <p:cNvPr id="14" name="Shape 11"/>
          <p:cNvSpPr/>
          <p:nvPr/>
        </p:nvSpPr>
        <p:spPr>
          <a:xfrm>
            <a:off x="9222462" y="3616523"/>
            <a:ext cx="499943" cy="499943"/>
          </a:xfrm>
          <a:prstGeom prst="roundRect">
            <a:avLst>
              <a:gd name="adj" fmla="val 26667"/>
            </a:avLst>
          </a:prstGeom>
          <a:solidFill>
            <a:srgbClr val="EFE7D6"/>
          </a:solidFill>
          <a:ln/>
        </p:spPr>
      </p:sp>
      <p:sp>
        <p:nvSpPr>
          <p:cNvPr id="15" name="Text 12"/>
          <p:cNvSpPr/>
          <p:nvPr/>
        </p:nvSpPr>
        <p:spPr>
          <a:xfrm>
            <a:off x="9372005" y="3658195"/>
            <a:ext cx="200858" cy="416481"/>
          </a:xfrm>
          <a:prstGeom prst="rect">
            <a:avLst/>
          </a:prstGeom>
          <a:noFill/>
          <a:ln/>
        </p:spPr>
        <p:txBody>
          <a:bodyPr wrap="none" rtlCol="0" anchor="t"/>
          <a:lstStyle/>
          <a:p>
            <a:pPr marL="0" indent="0" algn="ctr">
              <a:lnSpc>
                <a:spcPts val="3281"/>
              </a:lnSpc>
              <a:buNone/>
            </a:pPr>
            <a:r>
              <a:rPr lang="en-US" sz="2624" b="1" dirty="0">
                <a:solidFill>
                  <a:srgbClr val="484237"/>
                </a:solidFill>
                <a:latin typeface="Gelasio" pitchFamily="34" charset="0"/>
                <a:ea typeface="Gelasio" pitchFamily="34" charset="-122"/>
                <a:cs typeface="Gelasio" pitchFamily="34" charset="-120"/>
              </a:rPr>
              <a:t>3</a:t>
            </a:r>
            <a:endParaRPr lang="en-US" sz="2624" dirty="0"/>
          </a:p>
        </p:txBody>
      </p:sp>
      <p:sp>
        <p:nvSpPr>
          <p:cNvPr id="16" name="Text 13"/>
          <p:cNvSpPr/>
          <p:nvPr/>
        </p:nvSpPr>
        <p:spPr>
          <a:xfrm>
            <a:off x="9944576" y="3692843"/>
            <a:ext cx="2647950" cy="694373"/>
          </a:xfrm>
          <a:prstGeom prst="rect">
            <a:avLst/>
          </a:prstGeom>
          <a:noFill/>
          <a:ln/>
        </p:spPr>
        <p:txBody>
          <a:bodyPr wrap="squar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Customized Reporting</a:t>
            </a:r>
            <a:endParaRPr lang="en-US" sz="2187" dirty="0"/>
          </a:p>
        </p:txBody>
      </p:sp>
      <p:sp>
        <p:nvSpPr>
          <p:cNvPr id="17" name="Text 14"/>
          <p:cNvSpPr/>
          <p:nvPr/>
        </p:nvSpPr>
        <p:spPr>
          <a:xfrm>
            <a:off x="9944576" y="4520446"/>
            <a:ext cx="2647950" cy="2132409"/>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Detailed reports on your screening activities to demonstrate your commitment to compliance to regulators and auditors.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5575459" y="604718"/>
            <a:ext cx="3479483" cy="499705"/>
          </a:xfrm>
          <a:prstGeom prst="rect">
            <a:avLst/>
          </a:prstGeom>
        </p:spPr>
      </p:pic>
      <p:sp>
        <p:nvSpPr>
          <p:cNvPr id="5" name="Text 2"/>
          <p:cNvSpPr/>
          <p:nvPr/>
        </p:nvSpPr>
        <p:spPr>
          <a:xfrm>
            <a:off x="2095976" y="1433989"/>
            <a:ext cx="10438448" cy="1373267"/>
          </a:xfrm>
          <a:prstGeom prst="rect">
            <a:avLst/>
          </a:prstGeom>
          <a:noFill/>
          <a:ln/>
        </p:spPr>
        <p:txBody>
          <a:bodyPr wrap="square" rtlCol="0" anchor="t"/>
          <a:lstStyle/>
          <a:p>
            <a:pPr marL="0" indent="0">
              <a:lnSpc>
                <a:spcPts val="5407"/>
              </a:lnSpc>
              <a:buNone/>
            </a:pPr>
            <a:r>
              <a:rPr lang="en-US" sz="4326" b="1" dirty="0">
                <a:solidFill>
                  <a:srgbClr val="484237"/>
                </a:solidFill>
                <a:latin typeface="Gelasio" pitchFamily="34" charset="0"/>
                <a:ea typeface="Gelasio" pitchFamily="34" charset="-122"/>
                <a:cs typeface="Gelasio" pitchFamily="34" charset="-120"/>
              </a:rPr>
              <a:t>Automated CMS Open Payments Reporting</a:t>
            </a:r>
            <a:endParaRPr lang="en-US" sz="4326" dirty="0"/>
          </a:p>
        </p:txBody>
      </p:sp>
      <p:sp>
        <p:nvSpPr>
          <p:cNvPr id="6" name="Text 3"/>
          <p:cNvSpPr/>
          <p:nvPr/>
        </p:nvSpPr>
        <p:spPr>
          <a:xfrm>
            <a:off x="2095976" y="3356491"/>
            <a:ext cx="2207538" cy="686514"/>
          </a:xfrm>
          <a:prstGeom prst="rect">
            <a:avLst/>
          </a:prstGeom>
          <a:noFill/>
          <a:ln/>
        </p:spPr>
        <p:txBody>
          <a:bodyPr wrap="square" rtlCol="0" anchor="t"/>
          <a:lstStyle/>
          <a:p>
            <a:pPr marL="0" indent="0">
              <a:lnSpc>
                <a:spcPts val="2704"/>
              </a:lnSpc>
              <a:buNone/>
            </a:pPr>
            <a:r>
              <a:rPr lang="en-US" sz="2163" b="1" dirty="0">
                <a:solidFill>
                  <a:srgbClr val="484237"/>
                </a:solidFill>
                <a:latin typeface="Gelasio" pitchFamily="34" charset="0"/>
                <a:ea typeface="Gelasio" pitchFamily="34" charset="-122"/>
                <a:cs typeface="Gelasio" pitchFamily="34" charset="-120"/>
              </a:rPr>
              <a:t>Streamlined Reporting</a:t>
            </a:r>
            <a:endParaRPr lang="en-US" sz="2163" dirty="0"/>
          </a:p>
        </p:txBody>
      </p:sp>
      <p:sp>
        <p:nvSpPr>
          <p:cNvPr id="7" name="Text 4"/>
          <p:cNvSpPr/>
          <p:nvPr/>
        </p:nvSpPr>
        <p:spPr>
          <a:xfrm>
            <a:off x="2095976" y="4262676"/>
            <a:ext cx="2207538" cy="3164324"/>
          </a:xfrm>
          <a:prstGeom prst="rect">
            <a:avLst/>
          </a:prstGeom>
          <a:noFill/>
          <a:ln/>
        </p:spPr>
        <p:txBody>
          <a:bodyPr wrap="square" rtlCol="0" anchor="t"/>
          <a:lstStyle/>
          <a:p>
            <a:pPr marL="0" indent="0">
              <a:lnSpc>
                <a:spcPts val="2769"/>
              </a:lnSpc>
              <a:buNone/>
            </a:pPr>
            <a:r>
              <a:rPr lang="en-US" sz="1730" dirty="0">
                <a:solidFill>
                  <a:srgbClr val="746558"/>
                </a:solidFill>
                <a:latin typeface="Gelasio" pitchFamily="34" charset="0"/>
                <a:ea typeface="Gelasio" pitchFamily="34" charset="-122"/>
                <a:cs typeface="Gelasio" pitchFamily="34" charset="-120"/>
              </a:rPr>
              <a:t>Venops' automated </a:t>
            </a:r>
            <a:r>
              <a:rPr lang="en-US" sz="1730" b="1" u="sng" dirty="0">
                <a:solidFill>
                  <a:srgbClr val="7F674D"/>
                </a:solidFill>
                <a:latin typeface="Gelasio" pitchFamily="34" charset="0"/>
                <a:ea typeface="Gelasio" pitchFamily="34" charset="-122"/>
                <a:cs typeface="Gelasio" pitchFamily="34" charset="-120"/>
                <a:hlinkClick r:id="rId4">
                  <a:extLst>
                    <a:ext uri="{A12FA001-AC4F-418D-AE19-62706E023703}">
                      <ahyp:hlinkClr xmlns:ahyp="http://schemas.microsoft.com/office/drawing/2018/hyperlinkcolor" xmlns="" val="tx"/>
                    </a:ext>
                  </a:extLst>
                </a:hlinkClick>
              </a:rPr>
              <a:t>CMS Open Payments</a:t>
            </a:r>
            <a:r>
              <a:rPr lang="en-US" sz="1730" dirty="0">
                <a:solidFill>
                  <a:srgbClr val="746558"/>
                </a:solidFill>
                <a:latin typeface="Gelasio" pitchFamily="34" charset="0"/>
                <a:ea typeface="Gelasio" pitchFamily="34" charset="-122"/>
                <a:cs typeface="Gelasio" pitchFamily="34" charset="-120"/>
              </a:rPr>
              <a:t> reporting solution eliminates the time-consuming manual process of gathering, organizing, and submitting data to the CMS.</a:t>
            </a:r>
            <a:endParaRPr lang="en-US" sz="1730" dirty="0"/>
          </a:p>
        </p:txBody>
      </p:sp>
      <p:sp>
        <p:nvSpPr>
          <p:cNvPr id="8" name="Text 5"/>
          <p:cNvSpPr/>
          <p:nvPr/>
        </p:nvSpPr>
        <p:spPr>
          <a:xfrm>
            <a:off x="4847153" y="3356491"/>
            <a:ext cx="2207538" cy="686514"/>
          </a:xfrm>
          <a:prstGeom prst="rect">
            <a:avLst/>
          </a:prstGeom>
          <a:noFill/>
          <a:ln/>
        </p:spPr>
        <p:txBody>
          <a:bodyPr wrap="square" rtlCol="0" anchor="t"/>
          <a:lstStyle/>
          <a:p>
            <a:pPr marL="0" indent="0">
              <a:lnSpc>
                <a:spcPts val="2704"/>
              </a:lnSpc>
              <a:buNone/>
            </a:pPr>
            <a:r>
              <a:rPr lang="en-US" sz="2163" b="1" dirty="0">
                <a:solidFill>
                  <a:srgbClr val="484237"/>
                </a:solidFill>
                <a:latin typeface="Gelasio" pitchFamily="34" charset="0"/>
                <a:ea typeface="Gelasio" pitchFamily="34" charset="-122"/>
                <a:cs typeface="Gelasio" pitchFamily="34" charset="-120"/>
              </a:rPr>
              <a:t>Compliance Assurance</a:t>
            </a:r>
            <a:endParaRPr lang="en-US" sz="2163" dirty="0"/>
          </a:p>
        </p:txBody>
      </p:sp>
      <p:sp>
        <p:nvSpPr>
          <p:cNvPr id="9" name="Text 6"/>
          <p:cNvSpPr/>
          <p:nvPr/>
        </p:nvSpPr>
        <p:spPr>
          <a:xfrm>
            <a:off x="4847153" y="4262676"/>
            <a:ext cx="2207538" cy="2812733"/>
          </a:xfrm>
          <a:prstGeom prst="rect">
            <a:avLst/>
          </a:prstGeom>
          <a:noFill/>
          <a:ln/>
        </p:spPr>
        <p:txBody>
          <a:bodyPr wrap="square" rtlCol="0" anchor="t"/>
          <a:lstStyle/>
          <a:p>
            <a:pPr marL="0" indent="0">
              <a:lnSpc>
                <a:spcPts val="2769"/>
              </a:lnSpc>
              <a:buNone/>
            </a:pPr>
            <a:r>
              <a:rPr lang="en-US" sz="1730" dirty="0">
                <a:solidFill>
                  <a:srgbClr val="746558"/>
                </a:solidFill>
                <a:latin typeface="Gelasio" pitchFamily="34" charset="0"/>
                <a:ea typeface="Gelasio" pitchFamily="34" charset="-122"/>
                <a:cs typeface="Gelasio" pitchFamily="34" charset="-120"/>
              </a:rPr>
              <a:t>Our system ensures accurate, comprehensive, and timely reporting to the CMS, helping you stay compliant with federal transparency regulations.</a:t>
            </a:r>
            <a:endParaRPr lang="en-US" sz="1730" dirty="0"/>
          </a:p>
        </p:txBody>
      </p:sp>
      <p:sp>
        <p:nvSpPr>
          <p:cNvPr id="10" name="Text 7"/>
          <p:cNvSpPr/>
          <p:nvPr/>
        </p:nvSpPr>
        <p:spPr>
          <a:xfrm>
            <a:off x="7598331" y="3356491"/>
            <a:ext cx="2207538" cy="343257"/>
          </a:xfrm>
          <a:prstGeom prst="rect">
            <a:avLst/>
          </a:prstGeom>
          <a:noFill/>
          <a:ln/>
        </p:spPr>
        <p:txBody>
          <a:bodyPr wrap="none" rtlCol="0" anchor="t"/>
          <a:lstStyle/>
          <a:p>
            <a:pPr marL="0" indent="0">
              <a:lnSpc>
                <a:spcPts val="2704"/>
              </a:lnSpc>
              <a:buNone/>
            </a:pPr>
            <a:r>
              <a:rPr lang="en-US" sz="2163" b="1" dirty="0">
                <a:solidFill>
                  <a:srgbClr val="484237"/>
                </a:solidFill>
                <a:latin typeface="Gelasio" pitchFamily="34" charset="0"/>
                <a:ea typeface="Gelasio" pitchFamily="34" charset="-122"/>
                <a:cs typeface="Gelasio" pitchFamily="34" charset="-120"/>
              </a:rPr>
              <a:t>Reduced Risks</a:t>
            </a:r>
            <a:endParaRPr lang="en-US" sz="2163" dirty="0"/>
          </a:p>
        </p:txBody>
      </p:sp>
      <p:sp>
        <p:nvSpPr>
          <p:cNvPr id="11" name="Text 8"/>
          <p:cNvSpPr/>
          <p:nvPr/>
        </p:nvSpPr>
        <p:spPr>
          <a:xfrm>
            <a:off x="7598331" y="3919418"/>
            <a:ext cx="2207538" cy="3164324"/>
          </a:xfrm>
          <a:prstGeom prst="rect">
            <a:avLst/>
          </a:prstGeom>
          <a:noFill/>
          <a:ln/>
        </p:spPr>
        <p:txBody>
          <a:bodyPr wrap="square" rtlCol="0" anchor="t"/>
          <a:lstStyle/>
          <a:p>
            <a:pPr marL="0" indent="0">
              <a:lnSpc>
                <a:spcPts val="2769"/>
              </a:lnSpc>
              <a:buNone/>
            </a:pPr>
            <a:r>
              <a:rPr lang="en-US" sz="1730" dirty="0">
                <a:solidFill>
                  <a:srgbClr val="746558"/>
                </a:solidFill>
                <a:latin typeface="Gelasio" pitchFamily="34" charset="0"/>
                <a:ea typeface="Gelasio" pitchFamily="34" charset="-122"/>
                <a:cs typeface="Gelasio" pitchFamily="34" charset="-120"/>
              </a:rPr>
              <a:t>By automating this critical compliance task, Venops helps you avoid costly penalties and reputational damage associated with reporting errors or omissions.</a:t>
            </a:r>
            <a:endParaRPr lang="en-US" sz="1730" dirty="0"/>
          </a:p>
        </p:txBody>
      </p:sp>
      <p:sp>
        <p:nvSpPr>
          <p:cNvPr id="12" name="Text 9"/>
          <p:cNvSpPr/>
          <p:nvPr/>
        </p:nvSpPr>
        <p:spPr>
          <a:xfrm>
            <a:off x="10349508" y="3356491"/>
            <a:ext cx="2207538" cy="686514"/>
          </a:xfrm>
          <a:prstGeom prst="rect">
            <a:avLst/>
          </a:prstGeom>
          <a:noFill/>
          <a:ln/>
        </p:spPr>
        <p:txBody>
          <a:bodyPr wrap="square" rtlCol="0" anchor="t"/>
          <a:lstStyle/>
          <a:p>
            <a:pPr marL="0" indent="0">
              <a:lnSpc>
                <a:spcPts val="2704"/>
              </a:lnSpc>
              <a:buNone/>
            </a:pPr>
            <a:r>
              <a:rPr lang="en-US" sz="2163" b="1" dirty="0">
                <a:solidFill>
                  <a:srgbClr val="484237"/>
                </a:solidFill>
                <a:latin typeface="Gelasio" pitchFamily="34" charset="0"/>
                <a:ea typeface="Gelasio" pitchFamily="34" charset="-122"/>
                <a:cs typeface="Gelasio" pitchFamily="34" charset="-120"/>
              </a:rPr>
              <a:t>Dedicated Support</a:t>
            </a:r>
            <a:endParaRPr lang="en-US" sz="2163" dirty="0"/>
          </a:p>
        </p:txBody>
      </p:sp>
      <p:sp>
        <p:nvSpPr>
          <p:cNvPr id="13" name="Text 10"/>
          <p:cNvSpPr/>
          <p:nvPr/>
        </p:nvSpPr>
        <p:spPr>
          <a:xfrm>
            <a:off x="10349508" y="4262676"/>
            <a:ext cx="2207538" cy="2812733"/>
          </a:xfrm>
          <a:prstGeom prst="rect">
            <a:avLst/>
          </a:prstGeom>
          <a:noFill/>
          <a:ln/>
        </p:spPr>
        <p:txBody>
          <a:bodyPr wrap="square" rtlCol="0" anchor="t"/>
          <a:lstStyle/>
          <a:p>
            <a:pPr marL="0" indent="0">
              <a:lnSpc>
                <a:spcPts val="2769"/>
              </a:lnSpc>
              <a:buNone/>
            </a:pPr>
            <a:r>
              <a:rPr lang="en-US" sz="1730" dirty="0">
                <a:solidFill>
                  <a:srgbClr val="746558"/>
                </a:solidFill>
                <a:latin typeface="Gelasio" pitchFamily="34" charset="0"/>
                <a:ea typeface="Gelasio" pitchFamily="34" charset="-122"/>
                <a:cs typeface="Gelasio" pitchFamily="34" charset="-120"/>
              </a:rPr>
              <a:t>Our team of compliance experts provides personalized guidance throughout the reporting process, ensuring a smooth and stress-free experience.</a:t>
            </a:r>
            <a:endParaRPr lang="en-US" sz="17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5556171" y="1135142"/>
            <a:ext cx="3518059" cy="505301"/>
          </a:xfrm>
          <a:prstGeom prst="rect">
            <a:avLst/>
          </a:prstGeom>
        </p:spPr>
      </p:pic>
      <p:sp>
        <p:nvSpPr>
          <p:cNvPr id="5" name="Text 2"/>
          <p:cNvSpPr/>
          <p:nvPr/>
        </p:nvSpPr>
        <p:spPr>
          <a:xfrm>
            <a:off x="2037993" y="1973699"/>
            <a:ext cx="5554980"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Sanction Checks</a:t>
            </a:r>
            <a:endParaRPr lang="en-US" sz="4374" dirty="0"/>
          </a:p>
        </p:txBody>
      </p:sp>
      <p:pic>
        <p:nvPicPr>
          <p:cNvPr id="6" name="Image 1" descr="preencoded.png"/>
          <p:cNvPicPr>
            <a:picLocks noChangeAspect="1"/>
          </p:cNvPicPr>
          <p:nvPr/>
        </p:nvPicPr>
        <p:blipFill>
          <a:blip r:embed="rId4"/>
          <a:stretch>
            <a:fillRect/>
          </a:stretch>
        </p:blipFill>
        <p:spPr>
          <a:xfrm>
            <a:off x="2037993" y="3001327"/>
            <a:ext cx="555427" cy="555427"/>
          </a:xfrm>
          <a:prstGeom prst="rect">
            <a:avLst/>
          </a:prstGeom>
        </p:spPr>
      </p:pic>
      <p:sp>
        <p:nvSpPr>
          <p:cNvPr id="7" name="Text 3"/>
          <p:cNvSpPr/>
          <p:nvPr/>
        </p:nvSpPr>
        <p:spPr>
          <a:xfrm>
            <a:off x="2037993" y="3778925"/>
            <a:ext cx="3295888" cy="694373"/>
          </a:xfrm>
          <a:prstGeom prst="rect">
            <a:avLst/>
          </a:prstGeom>
          <a:noFill/>
          <a:ln/>
        </p:spPr>
        <p:txBody>
          <a:bodyPr wrap="square" rtlCol="0" anchor="t"/>
          <a:lstStyle/>
          <a:p>
            <a:pPr marL="0" indent="0" algn="l">
              <a:lnSpc>
                <a:spcPts val="2734"/>
              </a:lnSpc>
              <a:buNone/>
            </a:pPr>
            <a:r>
              <a:rPr lang="en-US" sz="2187" b="1" dirty="0">
                <a:solidFill>
                  <a:srgbClr val="484237"/>
                </a:solidFill>
                <a:latin typeface="Gelasio" pitchFamily="34" charset="0"/>
                <a:ea typeface="Gelasio" pitchFamily="34" charset="-122"/>
                <a:cs typeface="Gelasio" pitchFamily="34" charset="-120"/>
              </a:rPr>
              <a:t>Comprehensive Screening</a:t>
            </a:r>
            <a:endParaRPr lang="en-US" sz="2187" dirty="0"/>
          </a:p>
        </p:txBody>
      </p:sp>
      <p:sp>
        <p:nvSpPr>
          <p:cNvPr id="8" name="Text 4"/>
          <p:cNvSpPr/>
          <p:nvPr/>
        </p:nvSpPr>
        <p:spPr>
          <a:xfrm>
            <a:off x="2037993" y="4606528"/>
            <a:ext cx="3295888" cy="2487811"/>
          </a:xfrm>
          <a:prstGeom prst="rect">
            <a:avLst/>
          </a:prstGeom>
          <a:noFill/>
          <a:ln/>
        </p:spPr>
        <p:txBody>
          <a:bodyPr wrap="square" rtlCol="0" anchor="t"/>
          <a:lstStyle/>
          <a:p>
            <a:pPr marL="0" indent="0" algn="l">
              <a:lnSpc>
                <a:spcPts val="2799"/>
              </a:lnSpc>
              <a:buNone/>
            </a:pPr>
            <a:r>
              <a:rPr lang="en-US" sz="1750" dirty="0">
                <a:solidFill>
                  <a:srgbClr val="746558"/>
                </a:solidFill>
                <a:latin typeface="Gelasio" pitchFamily="34" charset="0"/>
                <a:ea typeface="Gelasio" pitchFamily="34" charset="-122"/>
                <a:cs typeface="Gelasio" pitchFamily="34" charset="-120"/>
              </a:rPr>
              <a:t>Venops' powerful compliance tools thoroughly screen your employees, vendors, and partners against the latest government sanction lists, ensuring your business stays compliant.</a:t>
            </a:r>
            <a:endParaRPr lang="en-US" sz="1750" dirty="0"/>
          </a:p>
        </p:txBody>
      </p:sp>
      <p:pic>
        <p:nvPicPr>
          <p:cNvPr id="9" name="Image 2" descr="preencoded.png"/>
          <p:cNvPicPr>
            <a:picLocks noChangeAspect="1"/>
          </p:cNvPicPr>
          <p:nvPr/>
        </p:nvPicPr>
        <p:blipFill>
          <a:blip r:embed="rId5"/>
          <a:stretch>
            <a:fillRect/>
          </a:stretch>
        </p:blipFill>
        <p:spPr>
          <a:xfrm>
            <a:off x="5667137" y="3001327"/>
            <a:ext cx="555427" cy="555427"/>
          </a:xfrm>
          <a:prstGeom prst="rect">
            <a:avLst/>
          </a:prstGeom>
        </p:spPr>
      </p:pic>
      <p:sp>
        <p:nvSpPr>
          <p:cNvPr id="10" name="Text 5"/>
          <p:cNvSpPr/>
          <p:nvPr/>
        </p:nvSpPr>
        <p:spPr>
          <a:xfrm>
            <a:off x="5667137" y="3778925"/>
            <a:ext cx="3296007" cy="694373"/>
          </a:xfrm>
          <a:prstGeom prst="rect">
            <a:avLst/>
          </a:prstGeom>
          <a:noFill/>
          <a:ln/>
        </p:spPr>
        <p:txBody>
          <a:bodyPr wrap="square" rtlCol="0" anchor="t"/>
          <a:lstStyle/>
          <a:p>
            <a:pPr marL="0" indent="0" algn="l">
              <a:lnSpc>
                <a:spcPts val="2734"/>
              </a:lnSpc>
              <a:buNone/>
            </a:pPr>
            <a:r>
              <a:rPr lang="en-US" sz="2187" b="1" dirty="0">
                <a:solidFill>
                  <a:srgbClr val="484237"/>
                </a:solidFill>
                <a:latin typeface="Gelasio" pitchFamily="34" charset="0"/>
                <a:ea typeface="Gelasio" pitchFamily="34" charset="-122"/>
                <a:cs typeface="Gelasio" pitchFamily="34" charset="-120"/>
              </a:rPr>
              <a:t>Automated Database Updates</a:t>
            </a:r>
            <a:endParaRPr lang="en-US" sz="2187" dirty="0"/>
          </a:p>
        </p:txBody>
      </p:sp>
      <p:sp>
        <p:nvSpPr>
          <p:cNvPr id="11" name="Text 6"/>
          <p:cNvSpPr/>
          <p:nvPr/>
        </p:nvSpPr>
        <p:spPr>
          <a:xfrm>
            <a:off x="5667137" y="4606528"/>
            <a:ext cx="3296007" cy="1777008"/>
          </a:xfrm>
          <a:prstGeom prst="rect">
            <a:avLst/>
          </a:prstGeom>
          <a:noFill/>
          <a:ln/>
        </p:spPr>
        <p:txBody>
          <a:bodyPr wrap="square" rtlCol="0" anchor="t"/>
          <a:lstStyle/>
          <a:p>
            <a:pPr marL="0" indent="0" algn="l">
              <a:lnSpc>
                <a:spcPts val="2799"/>
              </a:lnSpc>
              <a:buNone/>
            </a:pPr>
            <a:r>
              <a:rPr lang="en-US" sz="1750" dirty="0">
                <a:solidFill>
                  <a:srgbClr val="746558"/>
                </a:solidFill>
                <a:latin typeface="Gelasio" pitchFamily="34" charset="0"/>
                <a:ea typeface="Gelasio" pitchFamily="34" charset="-122"/>
                <a:cs typeface="Gelasio" pitchFamily="34" charset="-120"/>
              </a:rPr>
              <a:t>Our platform automatically updates sanction lists daily, so you always have the most current information to protect your organization.</a:t>
            </a:r>
            <a:endParaRPr lang="en-US" sz="1750" dirty="0"/>
          </a:p>
        </p:txBody>
      </p:sp>
      <p:pic>
        <p:nvPicPr>
          <p:cNvPr id="12" name="Image 3" descr="preencoded.png"/>
          <p:cNvPicPr>
            <a:picLocks noChangeAspect="1"/>
          </p:cNvPicPr>
          <p:nvPr/>
        </p:nvPicPr>
        <p:blipFill>
          <a:blip r:embed="rId6"/>
          <a:stretch>
            <a:fillRect/>
          </a:stretch>
        </p:blipFill>
        <p:spPr>
          <a:xfrm>
            <a:off x="9296400" y="3001327"/>
            <a:ext cx="555427" cy="555427"/>
          </a:xfrm>
          <a:prstGeom prst="rect">
            <a:avLst/>
          </a:prstGeom>
        </p:spPr>
      </p:pic>
      <p:sp>
        <p:nvSpPr>
          <p:cNvPr id="13" name="Text 7"/>
          <p:cNvSpPr/>
          <p:nvPr/>
        </p:nvSpPr>
        <p:spPr>
          <a:xfrm>
            <a:off x="9296400" y="3778925"/>
            <a:ext cx="2777490" cy="347186"/>
          </a:xfrm>
          <a:prstGeom prst="rect">
            <a:avLst/>
          </a:prstGeom>
          <a:noFill/>
          <a:ln/>
        </p:spPr>
        <p:txBody>
          <a:bodyPr wrap="none" rtlCol="0" anchor="t"/>
          <a:lstStyle/>
          <a:p>
            <a:pPr marL="0" indent="0" algn="l">
              <a:lnSpc>
                <a:spcPts val="2734"/>
              </a:lnSpc>
              <a:buNone/>
            </a:pPr>
            <a:r>
              <a:rPr lang="en-US" sz="2187" b="1" dirty="0">
                <a:solidFill>
                  <a:srgbClr val="484237"/>
                </a:solidFill>
                <a:latin typeface="Gelasio" pitchFamily="34" charset="0"/>
                <a:ea typeface="Gelasio" pitchFamily="34" charset="-122"/>
                <a:cs typeface="Gelasio" pitchFamily="34" charset="-120"/>
              </a:rPr>
              <a:t>Real-Time Alerts</a:t>
            </a:r>
            <a:endParaRPr lang="en-US" sz="2187" dirty="0"/>
          </a:p>
        </p:txBody>
      </p:sp>
      <p:sp>
        <p:nvSpPr>
          <p:cNvPr id="14" name="Text 8"/>
          <p:cNvSpPr/>
          <p:nvPr/>
        </p:nvSpPr>
        <p:spPr>
          <a:xfrm>
            <a:off x="9296400" y="4259342"/>
            <a:ext cx="3296007" cy="1421606"/>
          </a:xfrm>
          <a:prstGeom prst="rect">
            <a:avLst/>
          </a:prstGeom>
          <a:noFill/>
          <a:ln/>
        </p:spPr>
        <p:txBody>
          <a:bodyPr wrap="square" rtlCol="0" anchor="t"/>
          <a:lstStyle/>
          <a:p>
            <a:pPr marL="0" indent="0" algn="l">
              <a:lnSpc>
                <a:spcPts val="2799"/>
              </a:lnSpc>
              <a:buNone/>
            </a:pPr>
            <a:r>
              <a:rPr lang="en-US" sz="1750" dirty="0">
                <a:solidFill>
                  <a:srgbClr val="746558"/>
                </a:solidFill>
                <a:latin typeface="Gelasio" pitchFamily="34" charset="0"/>
                <a:ea typeface="Gelasio" pitchFamily="34" charset="-122"/>
                <a:cs typeface="Gelasio" pitchFamily="34" charset="-120"/>
              </a:rPr>
              <a:t>Get instant notifications if any of your associates are added to exclusion lists, allowing you to rapidly mitigate risks.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5583436" y="603171"/>
            <a:ext cx="3463528" cy="497443"/>
          </a:xfrm>
          <a:prstGeom prst="rect">
            <a:avLst/>
          </a:prstGeom>
        </p:spPr>
      </p:pic>
      <p:sp>
        <p:nvSpPr>
          <p:cNvPr id="5" name="Text 2"/>
          <p:cNvSpPr/>
          <p:nvPr/>
        </p:nvSpPr>
        <p:spPr>
          <a:xfrm>
            <a:off x="2119789" y="1428631"/>
            <a:ext cx="9436179" cy="683538"/>
          </a:xfrm>
          <a:prstGeom prst="rect">
            <a:avLst/>
          </a:prstGeom>
          <a:noFill/>
          <a:ln/>
        </p:spPr>
        <p:txBody>
          <a:bodyPr wrap="none" rtlCol="0" anchor="t"/>
          <a:lstStyle/>
          <a:p>
            <a:pPr marL="0" indent="0">
              <a:lnSpc>
                <a:spcPts val="5383"/>
              </a:lnSpc>
              <a:buNone/>
            </a:pPr>
            <a:r>
              <a:rPr lang="en-US" sz="4306" b="1" dirty="0">
                <a:solidFill>
                  <a:srgbClr val="484237"/>
                </a:solidFill>
                <a:latin typeface="Gelasio" pitchFamily="34" charset="0"/>
                <a:ea typeface="Gelasio" pitchFamily="34" charset="-122"/>
                <a:cs typeface="Gelasio" pitchFamily="34" charset="-120"/>
              </a:rPr>
              <a:t>Streamlined Compliance Processes</a:t>
            </a:r>
            <a:endParaRPr lang="en-US" sz="4306" dirty="0"/>
          </a:p>
        </p:txBody>
      </p:sp>
      <p:pic>
        <p:nvPicPr>
          <p:cNvPr id="6" name="Image 1" descr="preencoded.png"/>
          <p:cNvPicPr>
            <a:picLocks noChangeAspect="1"/>
          </p:cNvPicPr>
          <p:nvPr/>
        </p:nvPicPr>
        <p:blipFill>
          <a:blip r:embed="rId4"/>
          <a:stretch>
            <a:fillRect/>
          </a:stretch>
        </p:blipFill>
        <p:spPr>
          <a:xfrm>
            <a:off x="3860244" y="2440186"/>
            <a:ext cx="1714381" cy="1260396"/>
          </a:xfrm>
          <a:prstGeom prst="rect">
            <a:avLst/>
          </a:prstGeom>
        </p:spPr>
      </p:pic>
      <p:sp>
        <p:nvSpPr>
          <p:cNvPr id="7" name="Text 3"/>
          <p:cNvSpPr/>
          <p:nvPr/>
        </p:nvSpPr>
        <p:spPr>
          <a:xfrm>
            <a:off x="4652963" y="3007757"/>
            <a:ext cx="128945" cy="437555"/>
          </a:xfrm>
          <a:prstGeom prst="rect">
            <a:avLst/>
          </a:prstGeom>
          <a:noFill/>
          <a:ln/>
        </p:spPr>
        <p:txBody>
          <a:bodyPr wrap="none" rtlCol="0" anchor="t"/>
          <a:lstStyle/>
          <a:p>
            <a:pPr marL="0" indent="0" algn="ctr">
              <a:lnSpc>
                <a:spcPts val="3445"/>
              </a:lnSpc>
              <a:buNone/>
            </a:pPr>
            <a:r>
              <a:rPr lang="en-US" sz="2153" b="1" dirty="0">
                <a:solidFill>
                  <a:srgbClr val="484237"/>
                </a:solidFill>
                <a:latin typeface="Gelasio" pitchFamily="34" charset="0"/>
                <a:ea typeface="Gelasio" pitchFamily="34" charset="-122"/>
                <a:cs typeface="Gelasio" pitchFamily="34" charset="-120"/>
              </a:rPr>
              <a:t>1</a:t>
            </a:r>
            <a:endParaRPr lang="en-US" sz="2153" dirty="0"/>
          </a:p>
        </p:txBody>
      </p:sp>
      <p:sp>
        <p:nvSpPr>
          <p:cNvPr id="8" name="Text 4"/>
          <p:cNvSpPr/>
          <p:nvPr/>
        </p:nvSpPr>
        <p:spPr>
          <a:xfrm>
            <a:off x="5793343" y="2658904"/>
            <a:ext cx="2907744" cy="341828"/>
          </a:xfrm>
          <a:prstGeom prst="rect">
            <a:avLst/>
          </a:prstGeom>
          <a:noFill/>
          <a:ln/>
        </p:spPr>
        <p:txBody>
          <a:bodyPr wrap="none" rtlCol="0" anchor="t"/>
          <a:lstStyle/>
          <a:p>
            <a:pPr marL="0" indent="0" algn="l">
              <a:lnSpc>
                <a:spcPts val="2691"/>
              </a:lnSpc>
              <a:buNone/>
            </a:pPr>
            <a:r>
              <a:rPr lang="en-US" sz="2153" b="1" dirty="0">
                <a:solidFill>
                  <a:srgbClr val="484237"/>
                </a:solidFill>
                <a:latin typeface="Gelasio" pitchFamily="34" charset="0"/>
                <a:ea typeface="Gelasio" pitchFamily="34" charset="-122"/>
                <a:cs typeface="Gelasio" pitchFamily="34" charset="-120"/>
              </a:rPr>
              <a:t>Automated Screening</a:t>
            </a:r>
            <a:endParaRPr lang="en-US" sz="2153" dirty="0"/>
          </a:p>
        </p:txBody>
      </p:sp>
      <p:sp>
        <p:nvSpPr>
          <p:cNvPr id="9" name="Text 5"/>
          <p:cNvSpPr/>
          <p:nvPr/>
        </p:nvSpPr>
        <p:spPr>
          <a:xfrm>
            <a:off x="5793343" y="3131939"/>
            <a:ext cx="4468178" cy="349925"/>
          </a:xfrm>
          <a:prstGeom prst="rect">
            <a:avLst/>
          </a:prstGeom>
          <a:noFill/>
          <a:ln/>
        </p:spPr>
        <p:txBody>
          <a:bodyPr wrap="none" rtlCol="0" anchor="t"/>
          <a:lstStyle/>
          <a:p>
            <a:pPr marL="0" indent="0" algn="l">
              <a:lnSpc>
                <a:spcPts val="2756"/>
              </a:lnSpc>
              <a:buNone/>
            </a:pPr>
            <a:r>
              <a:rPr lang="en-US" sz="1722" dirty="0">
                <a:solidFill>
                  <a:srgbClr val="746558"/>
                </a:solidFill>
                <a:latin typeface="Gelasio" pitchFamily="34" charset="0"/>
                <a:ea typeface="Gelasio" pitchFamily="34" charset="-122"/>
                <a:cs typeface="Gelasio" pitchFamily="34" charset="-120"/>
              </a:rPr>
              <a:t>Effortlessly check for exclusions and sanctions</a:t>
            </a:r>
            <a:endParaRPr lang="en-US" sz="1722" dirty="0"/>
          </a:p>
        </p:txBody>
      </p:sp>
      <p:sp>
        <p:nvSpPr>
          <p:cNvPr id="10" name="Shape 6"/>
          <p:cNvSpPr/>
          <p:nvPr/>
        </p:nvSpPr>
        <p:spPr>
          <a:xfrm>
            <a:off x="5629275" y="3702695"/>
            <a:ext cx="6826687" cy="21848"/>
          </a:xfrm>
          <a:prstGeom prst="rect">
            <a:avLst/>
          </a:prstGeom>
          <a:solidFill>
            <a:srgbClr val="D2CCC5"/>
          </a:solidFill>
          <a:ln/>
        </p:spPr>
      </p:sp>
      <p:pic>
        <p:nvPicPr>
          <p:cNvPr id="11" name="Image 2" descr="preencoded.png"/>
          <p:cNvPicPr>
            <a:picLocks noChangeAspect="1"/>
          </p:cNvPicPr>
          <p:nvPr/>
        </p:nvPicPr>
        <p:blipFill>
          <a:blip r:embed="rId5"/>
          <a:stretch>
            <a:fillRect/>
          </a:stretch>
        </p:blipFill>
        <p:spPr>
          <a:xfrm>
            <a:off x="3002994" y="3755231"/>
            <a:ext cx="3428881" cy="1260396"/>
          </a:xfrm>
          <a:prstGeom prst="rect">
            <a:avLst/>
          </a:prstGeom>
        </p:spPr>
      </p:pic>
      <p:sp>
        <p:nvSpPr>
          <p:cNvPr id="12" name="Text 7"/>
          <p:cNvSpPr/>
          <p:nvPr/>
        </p:nvSpPr>
        <p:spPr>
          <a:xfrm>
            <a:off x="4634508" y="4166592"/>
            <a:ext cx="165735" cy="437555"/>
          </a:xfrm>
          <a:prstGeom prst="rect">
            <a:avLst/>
          </a:prstGeom>
          <a:noFill/>
          <a:ln/>
        </p:spPr>
        <p:txBody>
          <a:bodyPr wrap="none" rtlCol="0" anchor="t"/>
          <a:lstStyle/>
          <a:p>
            <a:pPr marL="0" indent="0" algn="ctr">
              <a:lnSpc>
                <a:spcPts val="3445"/>
              </a:lnSpc>
              <a:buNone/>
            </a:pPr>
            <a:r>
              <a:rPr lang="en-US" sz="2153" b="1" dirty="0">
                <a:solidFill>
                  <a:srgbClr val="484237"/>
                </a:solidFill>
                <a:latin typeface="Gelasio" pitchFamily="34" charset="0"/>
                <a:ea typeface="Gelasio" pitchFamily="34" charset="-122"/>
                <a:cs typeface="Gelasio" pitchFamily="34" charset="-120"/>
              </a:rPr>
              <a:t>2</a:t>
            </a:r>
            <a:endParaRPr lang="en-US" sz="2153" dirty="0"/>
          </a:p>
        </p:txBody>
      </p:sp>
      <p:sp>
        <p:nvSpPr>
          <p:cNvPr id="13" name="Text 8"/>
          <p:cNvSpPr/>
          <p:nvPr/>
        </p:nvSpPr>
        <p:spPr>
          <a:xfrm>
            <a:off x="6650593" y="3973949"/>
            <a:ext cx="2978587" cy="341828"/>
          </a:xfrm>
          <a:prstGeom prst="rect">
            <a:avLst/>
          </a:prstGeom>
          <a:noFill/>
          <a:ln/>
        </p:spPr>
        <p:txBody>
          <a:bodyPr wrap="none" rtlCol="0" anchor="t"/>
          <a:lstStyle/>
          <a:p>
            <a:pPr marL="0" indent="0" algn="l">
              <a:lnSpc>
                <a:spcPts val="2691"/>
              </a:lnSpc>
              <a:buNone/>
            </a:pPr>
            <a:r>
              <a:rPr lang="en-US" sz="2153" b="1" dirty="0">
                <a:solidFill>
                  <a:srgbClr val="484237"/>
                </a:solidFill>
                <a:latin typeface="Gelasio" pitchFamily="34" charset="0"/>
                <a:ea typeface="Gelasio" pitchFamily="34" charset="-122"/>
                <a:cs typeface="Gelasio" pitchFamily="34" charset="-120"/>
              </a:rPr>
              <a:t>Centralized Reporting</a:t>
            </a:r>
            <a:endParaRPr lang="en-US" sz="2153" dirty="0"/>
          </a:p>
        </p:txBody>
      </p:sp>
      <p:sp>
        <p:nvSpPr>
          <p:cNvPr id="14" name="Text 9"/>
          <p:cNvSpPr/>
          <p:nvPr/>
        </p:nvSpPr>
        <p:spPr>
          <a:xfrm>
            <a:off x="6650593" y="4446984"/>
            <a:ext cx="4856678" cy="349925"/>
          </a:xfrm>
          <a:prstGeom prst="rect">
            <a:avLst/>
          </a:prstGeom>
          <a:noFill/>
          <a:ln/>
        </p:spPr>
        <p:txBody>
          <a:bodyPr wrap="none" rtlCol="0" anchor="t"/>
          <a:lstStyle/>
          <a:p>
            <a:pPr marL="0" indent="0" algn="l">
              <a:lnSpc>
                <a:spcPts val="2756"/>
              </a:lnSpc>
              <a:buNone/>
            </a:pPr>
            <a:r>
              <a:rPr lang="en-US" sz="1722" dirty="0">
                <a:solidFill>
                  <a:srgbClr val="746558"/>
                </a:solidFill>
                <a:latin typeface="Gelasio" pitchFamily="34" charset="0"/>
                <a:ea typeface="Gelasio" pitchFamily="34" charset="-122"/>
                <a:cs typeface="Gelasio" pitchFamily="34" charset="-120"/>
              </a:rPr>
              <a:t>Consolidate and submit CMS Open Payments data</a:t>
            </a:r>
            <a:endParaRPr lang="en-US" sz="1722" dirty="0"/>
          </a:p>
        </p:txBody>
      </p:sp>
      <p:sp>
        <p:nvSpPr>
          <p:cNvPr id="15" name="Shape 10"/>
          <p:cNvSpPr/>
          <p:nvPr/>
        </p:nvSpPr>
        <p:spPr>
          <a:xfrm>
            <a:off x="6486525" y="5017740"/>
            <a:ext cx="5969437" cy="21848"/>
          </a:xfrm>
          <a:prstGeom prst="rect">
            <a:avLst/>
          </a:prstGeom>
          <a:solidFill>
            <a:srgbClr val="D2CCC5"/>
          </a:solidFill>
          <a:ln/>
        </p:spPr>
      </p:sp>
      <p:pic>
        <p:nvPicPr>
          <p:cNvPr id="16" name="Image 3" descr="preencoded.png"/>
          <p:cNvPicPr>
            <a:picLocks noChangeAspect="1"/>
          </p:cNvPicPr>
          <p:nvPr/>
        </p:nvPicPr>
        <p:blipFill>
          <a:blip r:embed="rId6"/>
          <a:stretch>
            <a:fillRect/>
          </a:stretch>
        </p:blipFill>
        <p:spPr>
          <a:xfrm>
            <a:off x="2145744" y="5070277"/>
            <a:ext cx="5143381" cy="1260396"/>
          </a:xfrm>
          <a:prstGeom prst="rect">
            <a:avLst/>
          </a:prstGeom>
        </p:spPr>
      </p:pic>
      <p:sp>
        <p:nvSpPr>
          <p:cNvPr id="17" name="Text 11"/>
          <p:cNvSpPr/>
          <p:nvPr/>
        </p:nvSpPr>
        <p:spPr>
          <a:xfrm>
            <a:off x="4634984" y="5481638"/>
            <a:ext cx="164783" cy="437555"/>
          </a:xfrm>
          <a:prstGeom prst="rect">
            <a:avLst/>
          </a:prstGeom>
          <a:noFill/>
          <a:ln/>
        </p:spPr>
        <p:txBody>
          <a:bodyPr wrap="none" rtlCol="0" anchor="t"/>
          <a:lstStyle/>
          <a:p>
            <a:pPr marL="0" indent="0" algn="ctr">
              <a:lnSpc>
                <a:spcPts val="3445"/>
              </a:lnSpc>
              <a:buNone/>
            </a:pPr>
            <a:r>
              <a:rPr lang="en-US" sz="2153" b="1" dirty="0">
                <a:solidFill>
                  <a:srgbClr val="484237"/>
                </a:solidFill>
                <a:latin typeface="Gelasio" pitchFamily="34" charset="0"/>
                <a:ea typeface="Gelasio" pitchFamily="34" charset="-122"/>
                <a:cs typeface="Gelasio" pitchFamily="34" charset="-120"/>
              </a:rPr>
              <a:t>3</a:t>
            </a:r>
            <a:endParaRPr lang="en-US" sz="2153" dirty="0"/>
          </a:p>
        </p:txBody>
      </p:sp>
      <p:sp>
        <p:nvSpPr>
          <p:cNvPr id="18" name="Text 12"/>
          <p:cNvSpPr/>
          <p:nvPr/>
        </p:nvSpPr>
        <p:spPr>
          <a:xfrm>
            <a:off x="7507843" y="5288994"/>
            <a:ext cx="2734389" cy="341828"/>
          </a:xfrm>
          <a:prstGeom prst="rect">
            <a:avLst/>
          </a:prstGeom>
          <a:noFill/>
          <a:ln/>
        </p:spPr>
        <p:txBody>
          <a:bodyPr wrap="none" rtlCol="0" anchor="t"/>
          <a:lstStyle/>
          <a:p>
            <a:pPr marL="0" indent="0" algn="l">
              <a:lnSpc>
                <a:spcPts val="2691"/>
              </a:lnSpc>
              <a:buNone/>
            </a:pPr>
            <a:r>
              <a:rPr lang="en-US" sz="2153" b="1" dirty="0">
                <a:solidFill>
                  <a:srgbClr val="484237"/>
                </a:solidFill>
                <a:latin typeface="Gelasio" pitchFamily="34" charset="0"/>
                <a:ea typeface="Gelasio" pitchFamily="34" charset="-122"/>
                <a:cs typeface="Gelasio" pitchFamily="34" charset="-120"/>
              </a:rPr>
              <a:t>Expert Support</a:t>
            </a:r>
            <a:endParaRPr lang="en-US" sz="2153" dirty="0"/>
          </a:p>
        </p:txBody>
      </p:sp>
      <p:sp>
        <p:nvSpPr>
          <p:cNvPr id="19" name="Text 13"/>
          <p:cNvSpPr/>
          <p:nvPr/>
        </p:nvSpPr>
        <p:spPr>
          <a:xfrm>
            <a:off x="7507843" y="5762030"/>
            <a:ext cx="4164330" cy="349925"/>
          </a:xfrm>
          <a:prstGeom prst="rect">
            <a:avLst/>
          </a:prstGeom>
          <a:noFill/>
          <a:ln/>
        </p:spPr>
        <p:txBody>
          <a:bodyPr wrap="none" rtlCol="0" anchor="t"/>
          <a:lstStyle/>
          <a:p>
            <a:pPr marL="0" indent="0" algn="l">
              <a:lnSpc>
                <a:spcPts val="2756"/>
              </a:lnSpc>
              <a:buNone/>
            </a:pPr>
            <a:r>
              <a:rPr lang="en-US" sz="1722" dirty="0">
                <a:solidFill>
                  <a:srgbClr val="746558"/>
                </a:solidFill>
                <a:latin typeface="Gelasio" pitchFamily="34" charset="0"/>
                <a:ea typeface="Gelasio" pitchFamily="34" charset="-122"/>
                <a:cs typeface="Gelasio" pitchFamily="34" charset="-120"/>
              </a:rPr>
              <a:t>Dedicated compliance specialists guide you</a:t>
            </a:r>
            <a:endParaRPr lang="en-US" sz="1722" dirty="0"/>
          </a:p>
        </p:txBody>
      </p:sp>
      <p:sp>
        <p:nvSpPr>
          <p:cNvPr id="20" name="Text 14"/>
          <p:cNvSpPr/>
          <p:nvPr/>
        </p:nvSpPr>
        <p:spPr>
          <a:xfrm>
            <a:off x="2119789" y="6576655"/>
            <a:ext cx="10390823" cy="1049774"/>
          </a:xfrm>
          <a:prstGeom prst="rect">
            <a:avLst/>
          </a:prstGeom>
          <a:noFill/>
          <a:ln/>
        </p:spPr>
        <p:txBody>
          <a:bodyPr wrap="square" rtlCol="0" anchor="t"/>
          <a:lstStyle/>
          <a:p>
            <a:pPr marL="0" indent="0">
              <a:lnSpc>
                <a:spcPts val="2756"/>
              </a:lnSpc>
              <a:buNone/>
            </a:pPr>
            <a:r>
              <a:rPr lang="en-US" sz="1722" dirty="0">
                <a:solidFill>
                  <a:srgbClr val="746558"/>
                </a:solidFill>
                <a:latin typeface="Gelasio" pitchFamily="34" charset="0"/>
                <a:ea typeface="Gelasio" pitchFamily="34" charset="-122"/>
                <a:cs typeface="Gelasio" pitchFamily="34" charset="-120"/>
              </a:rPr>
              <a:t>Venops' compliance toolkit simplifies the complexities of healthcare regulations. Our intuitive platform automates repetitive tasks like exclusion list checks and Open Payments reporting, while our team of compliance experts provide personalized guidance every step of the way.</a:t>
            </a:r>
            <a:endParaRPr lang="en-US" sz="172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812971" y="2470904"/>
            <a:ext cx="3518059" cy="505301"/>
          </a:xfrm>
          <a:prstGeom prst="rect">
            <a:avLst/>
          </a:prstGeom>
        </p:spPr>
      </p:pic>
      <p:sp>
        <p:nvSpPr>
          <p:cNvPr id="6" name="Text 2"/>
          <p:cNvSpPr/>
          <p:nvPr/>
        </p:nvSpPr>
        <p:spPr>
          <a:xfrm>
            <a:off x="833199" y="3309461"/>
            <a:ext cx="7159823"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Reduced Regulatory Risks</a:t>
            </a:r>
            <a:endParaRPr lang="en-US" sz="4374" dirty="0"/>
          </a:p>
        </p:txBody>
      </p:sp>
      <p:sp>
        <p:nvSpPr>
          <p:cNvPr id="7" name="Text 3"/>
          <p:cNvSpPr/>
          <p:nvPr/>
        </p:nvSpPr>
        <p:spPr>
          <a:xfrm>
            <a:off x="833199" y="4337090"/>
            <a:ext cx="7477601" cy="1421606"/>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Venops' comprehensive compliance solution helps healthcare businesses mitigate regulatory risks. By automating exclusion screening and reporting, Venops ensures your organization stays compliant and avoids costly penalties or legal issues.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0" y="0"/>
            <a:ext cx="14630400" cy="2462689"/>
          </a:xfrm>
          <a:prstGeom prst="rect">
            <a:avLst/>
          </a:prstGeom>
        </p:spPr>
      </p:pic>
      <p:pic>
        <p:nvPicPr>
          <p:cNvPr id="5" name="Image 1" descr="preencoded.png"/>
          <p:cNvPicPr>
            <a:picLocks noChangeAspect="1"/>
          </p:cNvPicPr>
          <p:nvPr/>
        </p:nvPicPr>
        <p:blipFill>
          <a:blip r:embed="rId4"/>
          <a:stretch>
            <a:fillRect/>
          </a:stretch>
        </p:blipFill>
        <p:spPr>
          <a:xfrm>
            <a:off x="5755481" y="3005376"/>
            <a:ext cx="3119437" cy="448032"/>
          </a:xfrm>
          <a:prstGeom prst="rect">
            <a:avLst/>
          </a:prstGeom>
        </p:spPr>
      </p:pic>
      <p:sp>
        <p:nvSpPr>
          <p:cNvPr id="6" name="Text 2"/>
          <p:cNvSpPr/>
          <p:nvPr/>
        </p:nvSpPr>
        <p:spPr>
          <a:xfrm>
            <a:off x="2635925" y="3748921"/>
            <a:ext cx="8285559" cy="615672"/>
          </a:xfrm>
          <a:prstGeom prst="rect">
            <a:avLst/>
          </a:prstGeom>
          <a:noFill/>
          <a:ln/>
        </p:spPr>
        <p:txBody>
          <a:bodyPr wrap="none" rtlCol="0" anchor="t"/>
          <a:lstStyle/>
          <a:p>
            <a:pPr marL="0" indent="0">
              <a:lnSpc>
                <a:spcPts val="4848"/>
              </a:lnSpc>
              <a:buNone/>
            </a:pPr>
            <a:r>
              <a:rPr lang="en-US" sz="3878" b="1" dirty="0">
                <a:solidFill>
                  <a:srgbClr val="484237"/>
                </a:solidFill>
                <a:latin typeface="Gelasio" pitchFamily="34" charset="0"/>
                <a:ea typeface="Gelasio" pitchFamily="34" charset="-122"/>
                <a:cs typeface="Gelasio" pitchFamily="34" charset="-120"/>
              </a:rPr>
              <a:t>Customized Compliance Solutions</a:t>
            </a:r>
            <a:endParaRPr lang="en-US" sz="3878" dirty="0"/>
          </a:p>
        </p:txBody>
      </p:sp>
      <p:sp>
        <p:nvSpPr>
          <p:cNvPr id="7" name="Shape 3"/>
          <p:cNvSpPr/>
          <p:nvPr/>
        </p:nvSpPr>
        <p:spPr>
          <a:xfrm>
            <a:off x="2635925" y="4660106"/>
            <a:ext cx="2988231" cy="3026688"/>
          </a:xfrm>
          <a:prstGeom prst="roundRect">
            <a:avLst>
              <a:gd name="adj" fmla="val 3956"/>
            </a:avLst>
          </a:prstGeom>
          <a:solidFill>
            <a:srgbClr val="EFE7D6"/>
          </a:solidFill>
          <a:ln/>
        </p:spPr>
      </p:sp>
      <p:sp>
        <p:nvSpPr>
          <p:cNvPr id="8" name="Text 4"/>
          <p:cNvSpPr/>
          <p:nvPr/>
        </p:nvSpPr>
        <p:spPr>
          <a:xfrm>
            <a:off x="2832854" y="4857036"/>
            <a:ext cx="2462689" cy="307777"/>
          </a:xfrm>
          <a:prstGeom prst="rect">
            <a:avLst/>
          </a:prstGeom>
          <a:noFill/>
          <a:ln/>
        </p:spPr>
        <p:txBody>
          <a:bodyPr wrap="none" rtlCol="0" anchor="t"/>
          <a:lstStyle/>
          <a:p>
            <a:pPr marL="0" indent="0">
              <a:lnSpc>
                <a:spcPts val="2424"/>
              </a:lnSpc>
              <a:buNone/>
            </a:pPr>
            <a:r>
              <a:rPr lang="en-US" sz="1939" b="1" dirty="0">
                <a:solidFill>
                  <a:srgbClr val="484237"/>
                </a:solidFill>
                <a:latin typeface="Gelasio" pitchFamily="34" charset="0"/>
                <a:ea typeface="Gelasio" pitchFamily="34" charset="-122"/>
                <a:cs typeface="Gelasio" pitchFamily="34" charset="-120"/>
              </a:rPr>
              <a:t>Tailored Toolkits</a:t>
            </a:r>
            <a:endParaRPr lang="en-US" sz="1939" dirty="0"/>
          </a:p>
        </p:txBody>
      </p:sp>
      <p:sp>
        <p:nvSpPr>
          <p:cNvPr id="9" name="Text 5"/>
          <p:cNvSpPr/>
          <p:nvPr/>
        </p:nvSpPr>
        <p:spPr>
          <a:xfrm>
            <a:off x="2832854" y="5282922"/>
            <a:ext cx="2594372" cy="2206943"/>
          </a:xfrm>
          <a:prstGeom prst="rect">
            <a:avLst/>
          </a:prstGeom>
          <a:noFill/>
          <a:ln/>
        </p:spPr>
        <p:txBody>
          <a:bodyPr wrap="square" rtlCol="0" anchor="t"/>
          <a:lstStyle/>
          <a:p>
            <a:pPr marL="0" indent="0">
              <a:lnSpc>
                <a:spcPts val="2482"/>
              </a:lnSpc>
              <a:buNone/>
            </a:pPr>
            <a:r>
              <a:rPr lang="en-US" sz="1551" dirty="0">
                <a:solidFill>
                  <a:srgbClr val="746558"/>
                </a:solidFill>
                <a:latin typeface="Gelasio" pitchFamily="34" charset="0"/>
                <a:ea typeface="Gelasio" pitchFamily="34" charset="-122"/>
                <a:cs typeface="Gelasio" pitchFamily="34" charset="-120"/>
              </a:rPr>
              <a:t>Venops designs personalized compliance toolkits to address the unique needs of your healthcare organization, ensuring comprehensive coverage and streamlined processes.</a:t>
            </a:r>
            <a:endParaRPr lang="en-US" sz="1551" dirty="0"/>
          </a:p>
        </p:txBody>
      </p:sp>
      <p:sp>
        <p:nvSpPr>
          <p:cNvPr id="10" name="Shape 6"/>
          <p:cNvSpPr/>
          <p:nvPr/>
        </p:nvSpPr>
        <p:spPr>
          <a:xfrm>
            <a:off x="5821085" y="4660106"/>
            <a:ext cx="2988231" cy="3026688"/>
          </a:xfrm>
          <a:prstGeom prst="roundRect">
            <a:avLst>
              <a:gd name="adj" fmla="val 3956"/>
            </a:avLst>
          </a:prstGeom>
          <a:solidFill>
            <a:srgbClr val="EFE7D6"/>
          </a:solidFill>
          <a:ln/>
        </p:spPr>
      </p:sp>
      <p:sp>
        <p:nvSpPr>
          <p:cNvPr id="11" name="Text 7"/>
          <p:cNvSpPr/>
          <p:nvPr/>
        </p:nvSpPr>
        <p:spPr>
          <a:xfrm>
            <a:off x="6018014" y="4857036"/>
            <a:ext cx="2462689" cy="307777"/>
          </a:xfrm>
          <a:prstGeom prst="rect">
            <a:avLst/>
          </a:prstGeom>
          <a:noFill/>
          <a:ln/>
        </p:spPr>
        <p:txBody>
          <a:bodyPr wrap="none" rtlCol="0" anchor="t"/>
          <a:lstStyle/>
          <a:p>
            <a:pPr marL="0" indent="0">
              <a:lnSpc>
                <a:spcPts val="2424"/>
              </a:lnSpc>
              <a:buNone/>
            </a:pPr>
            <a:r>
              <a:rPr lang="en-US" sz="1939" b="1" dirty="0">
                <a:solidFill>
                  <a:srgbClr val="484237"/>
                </a:solidFill>
                <a:latin typeface="Gelasio" pitchFamily="34" charset="0"/>
                <a:ea typeface="Gelasio" pitchFamily="34" charset="-122"/>
                <a:cs typeface="Gelasio" pitchFamily="34" charset="-120"/>
              </a:rPr>
              <a:t>Scalable Services</a:t>
            </a:r>
            <a:endParaRPr lang="en-US" sz="1939" dirty="0"/>
          </a:p>
        </p:txBody>
      </p:sp>
      <p:sp>
        <p:nvSpPr>
          <p:cNvPr id="12" name="Text 8"/>
          <p:cNvSpPr/>
          <p:nvPr/>
        </p:nvSpPr>
        <p:spPr>
          <a:xfrm>
            <a:off x="6018014" y="5282922"/>
            <a:ext cx="2594372" cy="1576388"/>
          </a:xfrm>
          <a:prstGeom prst="rect">
            <a:avLst/>
          </a:prstGeom>
          <a:noFill/>
          <a:ln/>
        </p:spPr>
        <p:txBody>
          <a:bodyPr wrap="square" rtlCol="0" anchor="t"/>
          <a:lstStyle/>
          <a:p>
            <a:pPr marL="0" indent="0">
              <a:lnSpc>
                <a:spcPts val="2482"/>
              </a:lnSpc>
              <a:buNone/>
            </a:pPr>
            <a:r>
              <a:rPr lang="en-US" sz="1551" dirty="0">
                <a:solidFill>
                  <a:srgbClr val="746558"/>
                </a:solidFill>
                <a:latin typeface="Gelasio" pitchFamily="34" charset="0"/>
                <a:ea typeface="Gelasio" pitchFamily="34" charset="-122"/>
                <a:cs typeface="Gelasio" pitchFamily="34" charset="-120"/>
              </a:rPr>
              <a:t>Our solutions scale seamlessly as your business grows, adapting to changing regulations and evolving compliance requirements.</a:t>
            </a:r>
            <a:endParaRPr lang="en-US" sz="1551" dirty="0"/>
          </a:p>
        </p:txBody>
      </p:sp>
      <p:sp>
        <p:nvSpPr>
          <p:cNvPr id="13" name="Shape 9"/>
          <p:cNvSpPr/>
          <p:nvPr/>
        </p:nvSpPr>
        <p:spPr>
          <a:xfrm>
            <a:off x="9006245" y="4660106"/>
            <a:ext cx="2988231" cy="3026688"/>
          </a:xfrm>
          <a:prstGeom prst="roundRect">
            <a:avLst>
              <a:gd name="adj" fmla="val 3956"/>
            </a:avLst>
          </a:prstGeom>
          <a:solidFill>
            <a:srgbClr val="EFE7D6"/>
          </a:solidFill>
          <a:ln/>
        </p:spPr>
      </p:sp>
      <p:sp>
        <p:nvSpPr>
          <p:cNvPr id="14" name="Text 10"/>
          <p:cNvSpPr/>
          <p:nvPr/>
        </p:nvSpPr>
        <p:spPr>
          <a:xfrm>
            <a:off x="9203174" y="4857036"/>
            <a:ext cx="2462689" cy="307777"/>
          </a:xfrm>
          <a:prstGeom prst="rect">
            <a:avLst/>
          </a:prstGeom>
          <a:noFill/>
          <a:ln/>
        </p:spPr>
        <p:txBody>
          <a:bodyPr wrap="none" rtlCol="0" anchor="t"/>
          <a:lstStyle/>
          <a:p>
            <a:pPr marL="0" indent="0">
              <a:lnSpc>
                <a:spcPts val="2424"/>
              </a:lnSpc>
              <a:buNone/>
            </a:pPr>
            <a:r>
              <a:rPr lang="en-US" sz="1939" b="1" dirty="0">
                <a:solidFill>
                  <a:srgbClr val="484237"/>
                </a:solidFill>
                <a:latin typeface="Gelasio" pitchFamily="34" charset="0"/>
                <a:ea typeface="Gelasio" pitchFamily="34" charset="-122"/>
                <a:cs typeface="Gelasio" pitchFamily="34" charset="-120"/>
              </a:rPr>
              <a:t>Dedicated Support</a:t>
            </a:r>
            <a:endParaRPr lang="en-US" sz="1939" dirty="0"/>
          </a:p>
        </p:txBody>
      </p:sp>
      <p:sp>
        <p:nvSpPr>
          <p:cNvPr id="15" name="Text 11"/>
          <p:cNvSpPr/>
          <p:nvPr/>
        </p:nvSpPr>
        <p:spPr>
          <a:xfrm>
            <a:off x="9203174" y="5282922"/>
            <a:ext cx="2594372" cy="1891665"/>
          </a:xfrm>
          <a:prstGeom prst="rect">
            <a:avLst/>
          </a:prstGeom>
          <a:noFill/>
          <a:ln/>
        </p:spPr>
        <p:txBody>
          <a:bodyPr wrap="square" rtlCol="0" anchor="t"/>
          <a:lstStyle/>
          <a:p>
            <a:pPr marL="0" indent="0">
              <a:lnSpc>
                <a:spcPts val="2482"/>
              </a:lnSpc>
              <a:buNone/>
            </a:pPr>
            <a:r>
              <a:rPr lang="en-US" sz="1551" dirty="0">
                <a:solidFill>
                  <a:srgbClr val="746558"/>
                </a:solidFill>
                <a:latin typeface="Gelasio" pitchFamily="34" charset="0"/>
                <a:ea typeface="Gelasio" pitchFamily="34" charset="-122"/>
                <a:cs typeface="Gelasio" pitchFamily="34" charset="-120"/>
              </a:rPr>
              <a:t>Venops pairs you with a team of compliance experts who provide ongoing guidance, training, and assistance to keep your organization compliant.</a:t>
            </a:r>
            <a:endParaRPr lang="en-US" sz="155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5630942" y="585549"/>
            <a:ext cx="3368397" cy="483751"/>
          </a:xfrm>
          <a:prstGeom prst="rect">
            <a:avLst/>
          </a:prstGeom>
        </p:spPr>
      </p:pic>
      <p:sp>
        <p:nvSpPr>
          <p:cNvPr id="5" name="Text 2"/>
          <p:cNvSpPr/>
          <p:nvPr/>
        </p:nvSpPr>
        <p:spPr>
          <a:xfrm>
            <a:off x="2262545" y="1388388"/>
            <a:ext cx="8031837" cy="664726"/>
          </a:xfrm>
          <a:prstGeom prst="rect">
            <a:avLst/>
          </a:prstGeom>
          <a:noFill/>
          <a:ln/>
        </p:spPr>
        <p:txBody>
          <a:bodyPr wrap="none" rtlCol="0" anchor="t"/>
          <a:lstStyle/>
          <a:p>
            <a:pPr marL="0" indent="0">
              <a:lnSpc>
                <a:spcPts val="5235"/>
              </a:lnSpc>
              <a:buNone/>
            </a:pPr>
            <a:r>
              <a:rPr lang="en-US" sz="4188" b="1" dirty="0">
                <a:solidFill>
                  <a:srgbClr val="484237"/>
                </a:solidFill>
                <a:latin typeface="Gelasio" pitchFamily="34" charset="0"/>
                <a:ea typeface="Gelasio" pitchFamily="34" charset="-122"/>
                <a:cs typeface="Gelasio" pitchFamily="34" charset="-120"/>
              </a:rPr>
              <a:t>Dedicated Compliance Experts</a:t>
            </a:r>
            <a:endParaRPr lang="en-US" sz="4188" dirty="0"/>
          </a:p>
        </p:txBody>
      </p:sp>
      <p:sp>
        <p:nvSpPr>
          <p:cNvPr id="6" name="Text 3"/>
          <p:cNvSpPr/>
          <p:nvPr/>
        </p:nvSpPr>
        <p:spPr>
          <a:xfrm>
            <a:off x="2262545" y="2563654"/>
            <a:ext cx="4793218" cy="1701998"/>
          </a:xfrm>
          <a:prstGeom prst="rect">
            <a:avLst/>
          </a:prstGeom>
          <a:noFill/>
          <a:ln/>
        </p:spPr>
        <p:txBody>
          <a:bodyPr wrap="square" rtlCol="0" anchor="t"/>
          <a:lstStyle/>
          <a:p>
            <a:pPr marL="0" indent="0">
              <a:lnSpc>
                <a:spcPts val="2680"/>
              </a:lnSpc>
              <a:buNone/>
            </a:pPr>
            <a:r>
              <a:rPr lang="en-US" sz="1675" dirty="0">
                <a:solidFill>
                  <a:srgbClr val="746558"/>
                </a:solidFill>
                <a:latin typeface="Gelasio" pitchFamily="34" charset="0"/>
                <a:ea typeface="Gelasio" pitchFamily="34" charset="-122"/>
                <a:cs typeface="Gelasio" pitchFamily="34" charset="-120"/>
              </a:rPr>
              <a:t>Venops' team of compliance experts are here to guide you through the complex regulatory landscape. With decades of combined experience, our specialists will create customized solutions to meet your unique business needs.</a:t>
            </a:r>
            <a:endParaRPr lang="en-US" sz="1675" dirty="0"/>
          </a:p>
        </p:txBody>
      </p:sp>
      <p:sp>
        <p:nvSpPr>
          <p:cNvPr id="7" name="Text 4"/>
          <p:cNvSpPr/>
          <p:nvPr/>
        </p:nvSpPr>
        <p:spPr>
          <a:xfrm>
            <a:off x="2262545" y="4457105"/>
            <a:ext cx="4793218" cy="1361599"/>
          </a:xfrm>
          <a:prstGeom prst="rect">
            <a:avLst/>
          </a:prstGeom>
          <a:noFill/>
          <a:ln/>
        </p:spPr>
        <p:txBody>
          <a:bodyPr wrap="square" rtlCol="0" anchor="t"/>
          <a:lstStyle/>
          <a:p>
            <a:pPr marL="0" indent="0">
              <a:lnSpc>
                <a:spcPts val="2680"/>
              </a:lnSpc>
              <a:buNone/>
            </a:pPr>
            <a:r>
              <a:rPr lang="en-US" sz="1675" dirty="0">
                <a:solidFill>
                  <a:srgbClr val="746558"/>
                </a:solidFill>
                <a:latin typeface="Gelasio" pitchFamily="34" charset="0"/>
                <a:ea typeface="Gelasio" pitchFamily="34" charset="-122"/>
                <a:cs typeface="Gelasio" pitchFamily="34" charset="-120"/>
              </a:rPr>
              <a:t>From ongoing monitoring to detailed reporting, you can trust Venops to handle your compliance requirements so you can focus on running your healthcare organization.</a:t>
            </a:r>
            <a:endParaRPr lang="en-US" sz="1675" dirty="0"/>
          </a:p>
        </p:txBody>
      </p:sp>
      <p:pic>
        <p:nvPicPr>
          <p:cNvPr id="8" name="Image 1" descr="preencoded.png"/>
          <p:cNvPicPr>
            <a:picLocks noChangeAspect="1"/>
          </p:cNvPicPr>
          <p:nvPr/>
        </p:nvPicPr>
        <p:blipFill>
          <a:blip r:embed="rId4"/>
          <a:stretch>
            <a:fillRect/>
          </a:stretch>
        </p:blipFill>
        <p:spPr>
          <a:xfrm>
            <a:off x="7582257" y="2611517"/>
            <a:ext cx="4793218" cy="479321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812971" y="2123718"/>
            <a:ext cx="3518059" cy="505301"/>
          </a:xfrm>
          <a:prstGeom prst="rect">
            <a:avLst/>
          </a:prstGeom>
        </p:spPr>
      </p:pic>
      <p:sp>
        <p:nvSpPr>
          <p:cNvPr id="6" name="Text 2"/>
          <p:cNvSpPr/>
          <p:nvPr/>
        </p:nvSpPr>
        <p:spPr>
          <a:xfrm>
            <a:off x="833199" y="2962275"/>
            <a:ext cx="7477601" cy="1388745"/>
          </a:xfrm>
          <a:prstGeom prst="rect">
            <a:avLst/>
          </a:prstGeom>
          <a:noFill/>
          <a:ln/>
        </p:spPr>
        <p:txBody>
          <a:bodyPr wrap="squar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Trusted by Healthcare Businesses</a:t>
            </a:r>
            <a:endParaRPr lang="en-US" sz="4374" dirty="0"/>
          </a:p>
        </p:txBody>
      </p:sp>
      <p:sp>
        <p:nvSpPr>
          <p:cNvPr id="7" name="Text 3"/>
          <p:cNvSpPr/>
          <p:nvPr/>
        </p:nvSpPr>
        <p:spPr>
          <a:xfrm>
            <a:off x="833199" y="4684276"/>
            <a:ext cx="7477601" cy="1421606"/>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Venops has earned the trust of healthcare providers, clinics, and hospitals across the country. Our comprehensive compliance solutions and dedicated support have helped countless businesses navigate complex regulations and maintain regulatory compliance with confidence.</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812971" y="1287661"/>
            <a:ext cx="3518059" cy="505301"/>
          </a:xfrm>
          <a:prstGeom prst="rect">
            <a:avLst/>
          </a:prstGeom>
        </p:spPr>
      </p:pic>
      <p:sp>
        <p:nvSpPr>
          <p:cNvPr id="6" name="Text 2"/>
          <p:cNvSpPr/>
          <p:nvPr/>
        </p:nvSpPr>
        <p:spPr>
          <a:xfrm>
            <a:off x="833199" y="2126218"/>
            <a:ext cx="7477601" cy="958215"/>
          </a:xfrm>
          <a:prstGeom prst="rect">
            <a:avLst/>
          </a:prstGeom>
          <a:noFill/>
          <a:ln/>
        </p:spPr>
        <p:txBody>
          <a:bodyPr wrap="none" rtlCol="0" anchor="t"/>
          <a:lstStyle/>
          <a:p>
            <a:pPr marL="0" indent="0">
              <a:lnSpc>
                <a:spcPts val="7545"/>
              </a:lnSpc>
              <a:buNone/>
            </a:pPr>
            <a:r>
              <a:rPr lang="en-US" sz="6036" b="1" dirty="0">
                <a:solidFill>
                  <a:srgbClr val="484237"/>
                </a:solidFill>
                <a:latin typeface="Gelasio" pitchFamily="34" charset="0"/>
                <a:ea typeface="Gelasio" pitchFamily="34" charset="-122"/>
                <a:cs typeface="Gelasio" pitchFamily="34" charset="-120"/>
              </a:rPr>
              <a:t>Contact Us</a:t>
            </a:r>
            <a:endParaRPr lang="en-US" sz="6036" dirty="0"/>
          </a:p>
        </p:txBody>
      </p:sp>
      <p:sp>
        <p:nvSpPr>
          <p:cNvPr id="7" name="Text 3"/>
          <p:cNvSpPr/>
          <p:nvPr/>
        </p:nvSpPr>
        <p:spPr>
          <a:xfrm>
            <a:off x="833199" y="3417689"/>
            <a:ext cx="7477601" cy="284321"/>
          </a:xfrm>
          <a:prstGeom prst="rect">
            <a:avLst/>
          </a:prstGeom>
          <a:noFill/>
          <a:ln/>
        </p:spPr>
        <p:txBody>
          <a:bodyPr wrap="none" rtlCol="0" anchor="t"/>
          <a:lstStyle/>
          <a:p>
            <a:pPr marL="0" indent="0">
              <a:lnSpc>
                <a:spcPts val="2239"/>
              </a:lnSpc>
              <a:buNone/>
            </a:pPr>
            <a:r>
              <a:rPr lang="en-US" sz="1400" b="1" dirty="0">
                <a:solidFill>
                  <a:srgbClr val="746558"/>
                </a:solidFill>
                <a:latin typeface="Gelasio" pitchFamily="34" charset="0"/>
                <a:ea typeface="Gelasio" pitchFamily="34" charset="-122"/>
                <a:cs typeface="Gelasio" pitchFamily="34" charset="-120"/>
              </a:rPr>
              <a:t>EMAIL :- </a:t>
            </a:r>
            <a:r>
              <a:rPr lang="en-US" sz="1400" u="sng" dirty="0">
                <a:solidFill>
                  <a:srgbClr val="7F674D"/>
                </a:solidFill>
                <a:latin typeface="Gelasio" pitchFamily="34" charset="0"/>
                <a:ea typeface="Gelasio" pitchFamily="34" charset="-122"/>
                <a:cs typeface="Gelasio" pitchFamily="34" charset="-120"/>
                <a:hlinkClick r:id="rId5">
                  <a:extLst>
                    <a:ext uri="{A12FA001-AC4F-418D-AE19-62706E023703}">
                      <ahyp:hlinkClr xmlns:ahyp="http://schemas.microsoft.com/office/drawing/2018/hyperlinkcolor" xmlns="" val="tx"/>
                    </a:ext>
                  </a:extLst>
                </a:hlinkClick>
              </a:rPr>
              <a:t>memberservices@venops.com</a:t>
            </a:r>
            <a:endParaRPr lang="en-US" sz="1400" dirty="0"/>
          </a:p>
        </p:txBody>
      </p:sp>
      <p:sp>
        <p:nvSpPr>
          <p:cNvPr id="8" name="Text 4"/>
          <p:cNvSpPr/>
          <p:nvPr/>
        </p:nvSpPr>
        <p:spPr>
          <a:xfrm>
            <a:off x="833199" y="3951923"/>
            <a:ext cx="7477601" cy="284321"/>
          </a:xfrm>
          <a:prstGeom prst="rect">
            <a:avLst/>
          </a:prstGeom>
          <a:noFill/>
          <a:ln/>
        </p:spPr>
        <p:txBody>
          <a:bodyPr wrap="none" rtlCol="0" anchor="t"/>
          <a:lstStyle/>
          <a:p>
            <a:pPr marL="0" indent="0">
              <a:lnSpc>
                <a:spcPts val="2239"/>
              </a:lnSpc>
              <a:buNone/>
            </a:pPr>
            <a:r>
              <a:rPr lang="en-US" sz="1400" b="1" dirty="0">
                <a:solidFill>
                  <a:srgbClr val="746558"/>
                </a:solidFill>
                <a:latin typeface="Gelasio" pitchFamily="34" charset="0"/>
                <a:ea typeface="Gelasio" pitchFamily="34" charset="-122"/>
                <a:cs typeface="Gelasio" pitchFamily="34" charset="-120"/>
              </a:rPr>
              <a:t>CALL TO SPEAK WITH OUR OFFICE :-      </a:t>
            </a:r>
            <a:r>
              <a:rPr lang="en-US" sz="1400" b="1" u="sng" dirty="0">
                <a:solidFill>
                  <a:srgbClr val="7F674D"/>
                </a:solidFill>
                <a:latin typeface="Gelasio" pitchFamily="34" charset="0"/>
                <a:ea typeface="Gelasio" pitchFamily="34" charset="-122"/>
                <a:cs typeface="Gelasio" pitchFamily="34" charset="-120"/>
                <a:hlinkClick r:id="rId6">
                  <a:extLst>
                    <a:ext uri="{A12FA001-AC4F-418D-AE19-62706E023703}">
                      <ahyp:hlinkClr xmlns:ahyp="http://schemas.microsoft.com/office/drawing/2018/hyperlinkcolor" xmlns="" val="tx"/>
                    </a:ext>
                  </a:extLst>
                </a:hlinkClick>
              </a:rPr>
              <a:t>​​​​​​​​​​​​​​​​​​​​​​​​​​​​​​​​​​​​​​​​​​​​​​​​​​​​​​​​​​​​​​​​​​​​​​​​​​​​​​​​​​​​​​​​​​​​​​​​​​​​​​​​​​​​​​​​​​​​​​​​​​​​​​​​​​​​​​​​​​​​​​​​​​​​​​​​​​​​​​​​​​​​​​​​​​​​​​​​​​​​​​​​​​​​​​​​​​​​​​​​​​​​​​​​​​​​​​​​​​​​​​​​​​​​​​​​​​​​​​​​​​​​​​​​​​​​​​​​​​​​​​​​​​​​​​​​​​​​​​​​​​​​​​​​​​​​​​​​​​​​​​​​​​​​​​​​​​​​​​​​​​​​​​​​​​​​​​​​​​​​​​​​​​​​​​​​​​​​​​​​​​​​​​​​​​​​​​​​​​​​​​​​​​​​​​​​​​​​​​​​​​​​​​​​​​​​​​​​​​​​​​​​​​​​​​​​​​​​​​​​​​​​​​​​​​​​​​​​​​​​​​​​​​​​​​​​​​​​​​​​​​​​​​​​​​​​​​​​​​​​​​​​​​​​​​​​​​​​​​​​​​​​​​​​​​​​​​​​​​​​​​​​​​​​​​​​​​​​​​​​​​​​​​​​​​​​​​​​​​​​​​​​​​​​​​​​​​​​​​​​​​​​​​​​​​​​​​​​​​​​​​​​​​​​​​​​​​​​​​​​​​​​​​​​​​​​​​​​​​​​​​​​​​​​​​​​​​​​​​​​​​​​​​​​​​​​​​​​​​​​​​​​​​​​​​​​​​​​​​​​​​​​​​​​​​​​​​​​​​​​​​​​​​​​​​​​​​​​​​​​​​​​​​​​​​​​​​​​​​​​​​​​​​​​​​​​​​​​​​​​​​​​​​​​​​​​​​​​​​​​​​​​​​​​​​​​​​​​​​​​​​​​​​​​​​​​​​​​​​​​​​​​​​​​​​​​​​​​​​​​​​​​​​​​​​​​​​​​​​​​​​​​​​​​​​​​​​​​​​​​​​​​​​​​​​​​​​​​​​​​​​​​​​​​​​​​​​​​​​​​​​​​​​​​​​​​​​​​​​​​​​​​​​​​​​​​​​​​​​​​​​​​​​​​​​​​​​​​​​​​​​​​​​​​​​​​​​​​​​​​​​​​​​​​​​​​​​​​​​​​​​​​​​​​​​​​​​​​​​​​​​​​​​​​​​​​​​​​​​​​​​​​​​​​​​​​​​​​​​​​​​​​​​​​​​​​​​​​​​​​​​​​​​​​​​​​​​​​​​​​​​​​​​​​​​​​​​​​​​​​​​​​​​​​​​​​​​​​​​​​​​​​​​​​​​​​​​​​​​​​​​​​​​​​​​​​​​​​​​​​​​​​​​​​​​​​​​​​​​​​​​​​​​​​​​​​​​​​​​​​​​​​​​​​​​​​​​​​​​​​​​​​​​​​​​​​​​​​​​​​​​​​​​​​​​​​​​​​​​​​​​​​​​​​​​​​​​​​​​​​​​​​​​​​​​​​​​​​​​​​​​​​​​​​​​​​​​​​​​​​​​​​​​​​​​​​​​​​​​​​​​​​​​​​​​​​​​​​​​​​​​​​​​​​​​​​​​​​​​​​​​​​​​​​​​​​​​​​​​​​​​​​​​​​​​​​​​​​​​​​​​​​​​​​​​​​​​​​​​​​​​​​​​​​​​​​​​​​​​​​​​​​​​​​​​​​​​​​​​​​​​​​​​​​​​​​​​​​​​​​​​​​​​​​​​​​​​​​​​​​​​​​​​​​​​​​​​​​​​​​​​​​​​​​​​​​​​​​​​​​​​​​​​​​​​​​​​​​​​​​​​​​​​​​​​​​​​​​​​​​​​​​​​​​​​​​​​​​​​​​​​​​​​​​​​​​​​​​​​​​​​​​​​​​​​​​​​​​​​​​​​​​​​​​​​​​​​​​​​​​​​​​​​​​​​​​​​​​​​​​​​​​​​​​​​​​​​​​​​​​​​​</a:t>
            </a:r>
            <a:endParaRPr lang="en-US" sz="1400" dirty="0"/>
          </a:p>
        </p:txBody>
      </p:sp>
      <p:sp>
        <p:nvSpPr>
          <p:cNvPr id="9" name="Text 5"/>
          <p:cNvSpPr/>
          <p:nvPr/>
        </p:nvSpPr>
        <p:spPr>
          <a:xfrm>
            <a:off x="833199" y="4486156"/>
            <a:ext cx="7477601" cy="284321"/>
          </a:xfrm>
          <a:prstGeom prst="rect">
            <a:avLst/>
          </a:prstGeom>
          <a:noFill/>
          <a:ln/>
        </p:spPr>
        <p:txBody>
          <a:bodyPr wrap="none" rtlCol="0" anchor="t"/>
          <a:lstStyle/>
          <a:p>
            <a:pPr marL="0" indent="0">
              <a:lnSpc>
                <a:spcPts val="2239"/>
              </a:lnSpc>
              <a:buNone/>
            </a:pPr>
            <a:r>
              <a:rPr lang="en-US" sz="1400" b="1" dirty="0">
                <a:solidFill>
                  <a:srgbClr val="746558"/>
                </a:solidFill>
                <a:latin typeface="Gelasio" pitchFamily="34" charset="0"/>
                <a:ea typeface="Gelasio" pitchFamily="34" charset="-122"/>
                <a:cs typeface="Gelasio" pitchFamily="34" charset="-120"/>
              </a:rPr>
              <a:t>M-F FROM 8:30-5:00 EST                         </a:t>
            </a:r>
            <a:endParaRPr lang="en-US" sz="1400" dirty="0"/>
          </a:p>
        </p:txBody>
      </p:sp>
      <p:sp>
        <p:nvSpPr>
          <p:cNvPr id="10" name="Text 6"/>
          <p:cNvSpPr/>
          <p:nvPr/>
        </p:nvSpPr>
        <p:spPr>
          <a:xfrm>
            <a:off x="833199" y="5020389"/>
            <a:ext cx="7477601" cy="284321"/>
          </a:xfrm>
          <a:prstGeom prst="rect">
            <a:avLst/>
          </a:prstGeom>
          <a:noFill/>
          <a:ln/>
        </p:spPr>
        <p:txBody>
          <a:bodyPr wrap="none" rtlCol="0" anchor="t"/>
          <a:lstStyle/>
          <a:p>
            <a:pPr marL="0" indent="0">
              <a:lnSpc>
                <a:spcPts val="2239"/>
              </a:lnSpc>
              <a:buNone/>
            </a:pPr>
            <a:r>
              <a:rPr lang="en-US" sz="1400" u="sng" dirty="0">
                <a:solidFill>
                  <a:srgbClr val="7F674D"/>
                </a:solidFill>
                <a:latin typeface="Gelasio" pitchFamily="34" charset="0"/>
                <a:ea typeface="Gelasio" pitchFamily="34" charset="-122"/>
                <a:cs typeface="Gelasio" pitchFamily="34" charset="-120"/>
                <a:hlinkClick r:id="rId7">
                  <a:extLst>
                    <a:ext uri="{A12FA001-AC4F-418D-AE19-62706E023703}">
                      <ahyp:hlinkClr xmlns:ahyp="http://schemas.microsoft.com/office/drawing/2018/hyperlinkcolor" xmlns="" val="tx"/>
                    </a:ext>
                  </a:extLst>
                </a:hlinkClick>
              </a:rPr>
              <a:t>855 567 3552</a:t>
            </a:r>
            <a:endParaRPr lang="en-US" sz="1400" dirty="0"/>
          </a:p>
        </p:txBody>
      </p:sp>
      <p:sp>
        <p:nvSpPr>
          <p:cNvPr id="11" name="Text 7"/>
          <p:cNvSpPr/>
          <p:nvPr/>
        </p:nvSpPr>
        <p:spPr>
          <a:xfrm>
            <a:off x="833199" y="5554623"/>
            <a:ext cx="7477601" cy="284321"/>
          </a:xfrm>
          <a:prstGeom prst="rect">
            <a:avLst/>
          </a:prstGeom>
          <a:noFill/>
          <a:ln/>
        </p:spPr>
        <p:txBody>
          <a:bodyPr wrap="none" rtlCol="0" anchor="t"/>
          <a:lstStyle/>
          <a:p>
            <a:pPr marL="0" indent="0">
              <a:lnSpc>
                <a:spcPts val="2239"/>
              </a:lnSpc>
              <a:buNone/>
            </a:pPr>
            <a:r>
              <a:rPr lang="en-US" sz="1400" b="1" dirty="0">
                <a:solidFill>
                  <a:srgbClr val="746558"/>
                </a:solidFill>
                <a:latin typeface="Gelasio" pitchFamily="34" charset="0"/>
                <a:ea typeface="Gelasio" pitchFamily="34" charset="-122"/>
                <a:cs typeface="Gelasio" pitchFamily="34" charset="-120"/>
              </a:rPr>
              <a:t>WHERE WE ARE IN THE WORLD :-                          WEBSITE:-</a:t>
            </a:r>
            <a:endParaRPr lang="en-US" sz="1400" dirty="0"/>
          </a:p>
        </p:txBody>
      </p:sp>
      <p:sp>
        <p:nvSpPr>
          <p:cNvPr id="12" name="Text 8"/>
          <p:cNvSpPr/>
          <p:nvPr/>
        </p:nvSpPr>
        <p:spPr>
          <a:xfrm>
            <a:off x="833199" y="6088856"/>
            <a:ext cx="7477601" cy="852964"/>
          </a:xfrm>
          <a:prstGeom prst="rect">
            <a:avLst/>
          </a:prstGeom>
          <a:noFill/>
          <a:ln/>
        </p:spPr>
        <p:txBody>
          <a:bodyPr wrap="square" rtlCol="0" anchor="t"/>
          <a:lstStyle/>
          <a:p>
            <a:pPr marL="0" indent="0">
              <a:lnSpc>
                <a:spcPts val="2239"/>
              </a:lnSpc>
              <a:buNone/>
            </a:pPr>
            <a:r>
              <a:rPr lang="en-US" sz="1400" u="sng" dirty="0">
                <a:solidFill>
                  <a:srgbClr val="7F674D"/>
                </a:solidFill>
                <a:latin typeface="Gelasio" pitchFamily="34" charset="0"/>
                <a:ea typeface="Gelasio" pitchFamily="34" charset="-122"/>
                <a:cs typeface="Gelasio" pitchFamily="34" charset="-120"/>
                <a:hlinkClick r:id="rId6">
                  <a:extLst>
                    <a:ext uri="{A12FA001-AC4F-418D-AE19-62706E023703}">
                      <ahyp:hlinkClr xmlns:ahyp="http://schemas.microsoft.com/office/drawing/2018/hyperlinkcolor" xmlns="" val="tx"/>
                    </a:ext>
                  </a:extLst>
                </a:hlinkClick>
              </a:rPr>
              <a:t>​​​​​​​​​​​​​​​​​​​​​​​​​​​​​​​​​​​​​​​​​​​​​​​​​​​​​​​​​​​​​​​​​​​​​​​​​​​​​​​​​​​​​​​​​​​​​​​​​​​​​​​​​​​​​​​​​​​​​​​​​​​​​​​​​​​​​​​​​​​​​​​​​​​​​​​​​​​​​​​​​​​​​​​​​​​​​​​​​​​​​​​​​​​​​​​​​​​​​​​​​​​​​​​​​​​​​​​​​​​​​​​​​​​​​​​​​​​​​​​​​​​​​​​​​​​​​​​​​​​​​​​​​​​​​​​​​​​​​​​​​​​​​​​​​​​​​​​​​​​​​​​​​​​​​​​​​​​​​​​​​​​​​​​​​​​​​​​​​​​​​​​​​​​​​​​​​​​​​​​​​​​​​​​​​​​​​​​​​​​​​​​​​​​​​​​​​​​​​​​​​​​​​​​​​​​​​​​​​​​​​​​​​​​​​​​​​​​​​​​​​​​​​​​​​​​​​​​​​​​​​​​​​​​​​​​​​​​​​​​​​​​​​​​​​​​​​​​​​​​​​​​​​​​​​​​​​​​​​​​​​​​​​​​​​​​​​​​​​​​​​​​​​​​​​​​​​​​​​​​​​​​​​​​​​​​​​1395 South Marietta Parkway​​​​​​​​​​​​​​​​​​​​​​​​​​​​​​​​​​​​​​​​​​​​​​​​​​​​​​​​​​​​​​​​​​​​​​​​​​​​​​​​​​​​​​​​​​​​​​​​​​​​​​​​​​​​​​​​​​​​​​​​​​​​​​​​​​​​​​​​​​​​​​​​​​​​​​​​​​​​​​​​​​​​​​​​​​​​​​​​​​​​​​​​​​​​​​​​​​​​​​​​​​​​​​​​​​​​​​​​​​​​​​​​​​​​​​​​​​​​​​​​​​​​​​​​​​​​​​​​​​​​​​​​​​​​​​​​​​​​​​​​​​​​​​​​​​​​​​​​​​​​​​​​​​​​​​​​​​​​​​​​​​​​​​​​​​​​​​​​​​​​​​​​​​​​​​​​​​​​​​​​​​​​​​​​​​​​​​​​​​​​​​​​​​​​​​​​​​​​​​​​​​​​​​​​​​​​​​​​​​​​​​​​​​​​​​​​​​​​​​​​​​​​​​​​​​​​​​​​​​​​​​​​​​​​​​​​​​​​​​​​​​​​​​​​​​​​​​​​​​​​​​​​​​​​​​​​​​​​​​​​​​​​​​​​​​​​​​​​​​​​​​​​​​​​​​​​​​​​​​​​​​​​​​​​​​​​​</a:t>
            </a:r>
            <a:r>
              <a:rPr lang="en-US" sz="1400" dirty="0">
                <a:solidFill>
                  <a:srgbClr val="746558"/>
                </a:solidFill>
                <a:latin typeface="Gelasio" pitchFamily="34" charset="0"/>
                <a:ea typeface="Gelasio" pitchFamily="34" charset="-122"/>
                <a:cs typeface="Gelasio" pitchFamily="34" charset="-120"/>
              </a:rPr>
              <a:t>                                   </a:t>
            </a:r>
            <a:r>
              <a:rPr lang="en-US" sz="1400" b="1" u="sng" dirty="0">
                <a:solidFill>
                  <a:srgbClr val="7F674D"/>
                </a:solidFill>
                <a:latin typeface="Gelasio" pitchFamily="34" charset="0"/>
                <a:ea typeface="Gelasio" pitchFamily="34" charset="-122"/>
                <a:cs typeface="Gelasio" pitchFamily="34" charset="-120"/>
                <a:hlinkClick r:id="rId8">
                  <a:extLst>
                    <a:ext uri="{A12FA001-AC4F-418D-AE19-62706E023703}">
                      <ahyp:hlinkClr xmlns:ahyp="http://schemas.microsoft.com/office/drawing/2018/hyperlinkcolor" xmlns="" val="tx"/>
                    </a:ext>
                  </a:extLst>
                </a:hlinkClick>
              </a:rPr>
              <a:t>www.venops.com</a:t>
            </a:r>
            <a:r>
              <a:rPr lang="en-US" sz="1400" dirty="0">
                <a:solidFill>
                  <a:srgbClr val="746558"/>
                </a:solidFill>
                <a:latin typeface="Gelasio" pitchFamily="34" charset="0"/>
                <a:ea typeface="Gelasio" pitchFamily="34" charset="-122"/>
                <a:cs typeface="Gelasio" pitchFamily="34" charset="-120"/>
              </a:rPr>
              <a:t>                             
</a:t>
            </a:r>
            <a:r>
              <a:rPr lang="en-US" sz="1400" u="sng" dirty="0">
                <a:solidFill>
                  <a:srgbClr val="7F674D"/>
                </a:solidFill>
                <a:latin typeface="Gelasio" pitchFamily="34" charset="0"/>
                <a:ea typeface="Gelasio" pitchFamily="34" charset="-122"/>
                <a:cs typeface="Gelasio" pitchFamily="34" charset="-120"/>
                <a:hlinkClick r:id="rId6">
                  <a:extLst>
                    <a:ext uri="{A12FA001-AC4F-418D-AE19-62706E023703}">
                      <ahyp:hlinkClr xmlns:ahyp="http://schemas.microsoft.com/office/drawing/2018/hyperlinkcolor" xmlns="" val="tx"/>
                    </a:ext>
                  </a:extLst>
                </a:hlinkClick>
              </a:rPr>
              <a:t>​​​​​​​​​​​​​​​​​​​​​​​​​​​​​​​​​​​​​​​​​​​​​​​​​​​​​​​​​​​​​​​​​​​​​​​​​​​​​​​​​​​​​​​​​​​​​​​​​​​​​​​​​​​​​​​​​​​​​​​​​​​​​​​​​​​​​​​​​​​​​​​​​​​​​​​​​​​​​​​​​​​​​​​​​​​​​​​​​​​​​​​​​​​​​​​​​​​​​​​​​​​​​​​​​​​​​​​​​​​​​​​​​​​​​​​​​​​​​​​​​​​​​​​​​​​​​​​​​​​​​​​​​​​​​​​​​​​​​​​​​​​​​​​​​​​​​​​​​​​​​​​​​​​​​​​​​​​​​​​​​​​​​​​​​​​​​​​​​​​​​​​​​​​​​​​​​​​​​​​​​​​​​​​​​​​​​​​​​​​​​​​​​​​​​​​​​​​​​​​​​​​​​​​​​​​​​​​​​​​​​​​​​​​​​​​​​​​​​​​​​​​​​​​​​​​​​​​​​​​​​​​​​​​​​​​​​​​​​​​​​​​​​​​​​​​​​​​​​​​​​​​​​​​​​​​​​​​​​​​​​​​​​​​​​​​​​​​​​​​​​​​​​​​​​​​​​​​​​​​​​​​​​​​​​​​​​Bldg. 400, Suite 104​​​​​​​​​​​​​​​​​​​​​​​​​​​​​​​​​​​​​​​​​​​​​​​​​​​​​​​​​​​​​​​​​​​​​​​​​​​​​​​​​​​​​​​​​​​​​​​​​​​​​​​​​​​​​​​​​​​​​​​​​​​​​​​​​​​​​​​​​​​​​​​​​​​​​​​​​​​​​​​​​​​​​​​​​​​​​​​​​​​​​​​​​​​​​​​​​​​​​​​​​​​​​​​​​​​​​​​​​​​​​​​​​​​​​​​​​​​​​​​​​​​​​​​​​​​​​​​​​​​​​​​​​​​​​​​​​​​​​​​​​​​​​​​​​​​​​​​​​​​​​​​​​​​​​​​​​​​​​​​​​​​​​​​​​​​​​​​​​​​​​​​​​​​​​​​​​​​​​​​​​​​​​​​​​​​​​​​​​​​​​​​​​​​​​​​​​​​​​​​​​​​​​​​​​​​​​​​​​​​​​​​​​​​​​​​​​​​​​​​​​​​​​​​​​​​​​​​​​​​​​​​​​​​​​​​​​​​​​​​​​​​​​​​​​​​​​​​​​​​​​​​​​​​​​​​​​​​​​​​​​​​​​​​​​​​​​​​​​​​​​​​​​​​​​​​​​​​​​​​​​​​​​​​​​​​​​</a:t>
            </a:r>
            <a:r>
              <a:rPr lang="en-US" sz="1400" dirty="0">
                <a:solidFill>
                  <a:srgbClr val="746558"/>
                </a:solidFill>
                <a:latin typeface="Gelasio" pitchFamily="34" charset="0"/>
                <a:ea typeface="Gelasio" pitchFamily="34" charset="-122"/>
                <a:cs typeface="Gelasio" pitchFamily="34" charset="-120"/>
              </a:rPr>
              <a:t>
</a:t>
            </a:r>
            <a:r>
              <a:rPr lang="en-US" sz="1400" u="sng" dirty="0">
                <a:solidFill>
                  <a:srgbClr val="7F674D"/>
                </a:solidFill>
                <a:latin typeface="Gelasio" pitchFamily="34" charset="0"/>
                <a:ea typeface="Gelasio" pitchFamily="34" charset="-122"/>
                <a:cs typeface="Gelasio" pitchFamily="34" charset="-120"/>
                <a:hlinkClick r:id="rId6">
                  <a:extLst>
                    <a:ext uri="{A12FA001-AC4F-418D-AE19-62706E023703}">
                      <ahyp:hlinkClr xmlns:ahyp="http://schemas.microsoft.com/office/drawing/2018/hyperlinkcolor" xmlns="" val="tx"/>
                    </a:ext>
                  </a:extLst>
                </a:hlinkClick>
              </a:rPr>
              <a:t>​​​​​​​​​​​​​​​​​​​​​​​​​​​​​​​​​​​​​​​​​​​​​​​​​​​​​​​​​​​​​​​​​​​​​​​​​​​​​​​​​​​​​​​​​​​​​​​​​​​​​​​​​​​​​​​​​​​​​​​​​​​​​​​​​​​​​​​​​​​​​​​​​​​​​​​​​​​​​​​​​​​​​​​​​​​​​​​​​​​​​​​​​​​​​​​​​​​​​​​​​​​​​​​​​​​​​​​​​​​​​​​​​​​​​​​​​​​​​​​​​​​​​​​​​​​​​​​​​​​​​​​​​​​​​​​​​​​​​​​​​​​​​​​​​​​​​​​​​​​​​​​​​​​​​​​​​​​​​​​​​​​​​​​​​​​​​​​​​​​​​​​​​​​​​​​​​​​​​​​​​​​​​​​​​​​​​​​​​​​​​​​​​​​​​​​​​​​​​​​​​​​​​​​​​​​​​​​​​​​​​​​​​​​​​​​​​​​​​​​​​​​​​​​​​​​​​​​​​​​​​​​​​​​​​​​​​​​​​​​​​​​​​​​​​​​​​​​​​​​​​​​​​​​​​​​​​​​​​​​​​​​​​​​​​​​​​​​​​​​​​​​​​​​​​​​​​​​​​​​​​​​​​​​​​​​​​Marietta Ga 30067​​​​​​​​​​​​​​​​​​​​​​​​​​​​​​​​​​​​​​​​​​​​​​​​​​​​​​​​​​​​​​​​​​​​​​​​​​​​​​​​​​​​​​​​​​​​​​​​​​​​​​​​​​​​​​​​​​​​​​​​​​​​​​​​​​​​​​​​​​​​​​​​​​​​​​​​​​​​​​​​​​​​​​​​​​​​​​​​​​​​​​​​​​​​​​​​​​​​​​​​​​​​​​​​​​​​​​​​​​​​​​​​​​​​​​​​​​​​​​​​​​​​​​​​​​​​​​​​​​​​​​​​​​​​​​​​​​​​​​​​​​​​​​​​​​​​​​​​​​​​​​​​​​​​​​​​​​​​​​​​​​​​​​​​​​​​​​​​​​​​​​​​​​​​​​​​​​​​​​​​​​​​​​​​​​​​​​​​​​​​​​​​​​​​​​​​​​​​​​​​​​​​​​​​​​​​​​​​​​​​​​​​​​​​​​​​​​​​​​​​​​​​​​​​​​​​​​​​​​​​​​​​​​​​​​​​​​​​​​​​​​​​​​​​​​​​​​​​​​​​​​​​​​​​​​​​​​​​​​​​​​​​​​​​​​​​​​​​​​​​​​​​​​​​​​​​​​​​​​​​​​​​​​​​​​​​​</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636</Words>
  <Application>Microsoft Office PowerPoint</Application>
  <PresentationFormat>Custom</PresentationFormat>
  <Paragraphs>70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Seo 1</cp:lastModifiedBy>
  <cp:revision>2</cp:revision>
  <dcterms:created xsi:type="dcterms:W3CDTF">2024-05-28T10:22:36Z</dcterms:created>
  <dcterms:modified xsi:type="dcterms:W3CDTF">2024-05-28T10:23:49Z</dcterms:modified>
</cp:coreProperties>
</file>