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2E2E6-D546-4DD7-BB97-4C4B164F6113}" type="datetimeFigureOut">
              <a:rPr lang="en-IN" smtClean="0"/>
              <a:t>29-05-2024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086B9-C7C1-4384-9F78-B812B54ED6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173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2kholdings.co.uk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2kholdings.co.uk/firefly-thermal-cameras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maps?ll=51.450215,-0.682824&amp;z=15&amp;t=m&amp;hl=en&amp;gl=IN&amp;mapclient=embed&amp;cid=17389304336913234889" TargetMode="External"/><Relationship Id="rId3" Type="http://schemas.openxmlformats.org/officeDocument/2006/relationships/image" Target="../media/image17.png"/><Relationship Id="rId7" Type="http://schemas.openxmlformats.org/officeDocument/2006/relationships/hyperlink" Target="mailto:sales@b2kholdings.co.u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tel:+441344885058" TargetMode="External"/><Relationship Id="rId5" Type="http://schemas.openxmlformats.org/officeDocument/2006/relationships/hyperlink" Target="tel:+447717292751" TargetMode="External"/><Relationship Id="rId4" Type="http://schemas.openxmlformats.org/officeDocument/2006/relationships/hyperlink" Target="https://www.b2kholdings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759" y="1316712"/>
            <a:ext cx="802362" cy="6334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3199" y="2283381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b="1" kern="0" spc="-18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 Holdings: Your Trusted Defence Contractors</a:t>
            </a:r>
            <a:endParaRPr lang="en-US" sz="6036" dirty="0"/>
          </a:p>
        </p:txBody>
      </p:sp>
      <p:sp>
        <p:nvSpPr>
          <p:cNvPr id="7" name="Text 3"/>
          <p:cNvSpPr/>
          <p:nvPr/>
        </p:nvSpPr>
        <p:spPr>
          <a:xfrm>
            <a:off x="833199" y="5491282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 Holdings is a leading </a:t>
            </a:r>
            <a:r>
              <a:rPr lang="en-US" sz="1750" b="1" u="sng" kern="0" spc="-35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Defence contractors</a:t>
            </a: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that provides comprehensive solutions for all your defence and surveillance needs. With expertise in ground systems, airborne mission computers, and state-of-the-art displays and cameras, B2K is a reliable and innovative partner.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959" y="1204436"/>
            <a:ext cx="802362" cy="6334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171105"/>
            <a:ext cx="887765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Defence Solutions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3420904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Ground Systems Expertise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337447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advanced ground systems include specialized vehicles, communications equipment, and control centers to support a wide range of military operations.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743932" y="3420904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Airborne Mission Computers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743932" y="4337447"/>
            <a:ext cx="3156347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Cutting-edge airborne mission computers from B2K enable real-time data processing, enhanced situational awareness, and mission-critical decision support for aircraft.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449872" y="342090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Robust Surveillance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9449872" y="3990261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suite of state-of-the-art NVIS displays, thermal cameras, and long-range camera systems provide reliable, high-performance surveillance capabilities.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759" y="1000363"/>
            <a:ext cx="802362" cy="6334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490799" y="1967032"/>
            <a:ext cx="787717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Tailored Surveillance Offerings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4490799" y="2994660"/>
            <a:ext cx="4542115" cy="2361605"/>
          </a:xfrm>
          <a:prstGeom prst="roundRect">
            <a:avLst>
              <a:gd name="adj" fmla="val 4234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720590" y="322445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NVIS Displays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4720590" y="3704868"/>
            <a:ext cx="408253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state-of-the-art NVIS displays provide enhanced visibility and night-vision capabilities for military operations.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9255085" y="2994660"/>
            <a:ext cx="4542115" cy="2361605"/>
          </a:xfrm>
          <a:prstGeom prst="roundRect">
            <a:avLst>
              <a:gd name="adj" fmla="val 4234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484876" y="322445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Thermal Cameras</a:t>
            </a:r>
            <a:endParaRPr lang="en-US" sz="2187" dirty="0"/>
          </a:p>
        </p:txBody>
      </p:sp>
      <p:sp>
        <p:nvSpPr>
          <p:cNvPr id="12" name="Text 8"/>
          <p:cNvSpPr/>
          <p:nvPr/>
        </p:nvSpPr>
        <p:spPr>
          <a:xfrm>
            <a:off x="9484876" y="3704868"/>
            <a:ext cx="4082534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Cutting-edge thermal cameras from B2K enable reliable detection and tracking of targets in any lighting conditions.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4490799" y="5578435"/>
            <a:ext cx="9306401" cy="1650802"/>
          </a:xfrm>
          <a:prstGeom prst="roundRect">
            <a:avLst>
              <a:gd name="adj" fmla="val 605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20590" y="5808226"/>
            <a:ext cx="279415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Long-Range Cameras</a:t>
            </a:r>
            <a:endParaRPr lang="en-US" sz="2187" dirty="0"/>
          </a:p>
        </p:txBody>
      </p:sp>
      <p:sp>
        <p:nvSpPr>
          <p:cNvPr id="15" name="Text 11"/>
          <p:cNvSpPr/>
          <p:nvPr/>
        </p:nvSpPr>
        <p:spPr>
          <a:xfrm>
            <a:off x="4720590" y="6288643"/>
            <a:ext cx="8846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long-range camera systems offer unparalleled surveillance coverage and high-resolution imagery for mission-critical applications.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577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9399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23" y="2920603"/>
            <a:ext cx="691515" cy="5459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766536" y="3753683"/>
            <a:ext cx="6363891" cy="5984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13"/>
              </a:lnSpc>
              <a:buNone/>
            </a:pPr>
            <a:r>
              <a:rPr lang="en-US" sz="3770" b="1" kern="0" spc="-11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Airborne Mission Computers</a:t>
            </a:r>
            <a:endParaRPr lang="en-US" sz="3770" dirty="0"/>
          </a:p>
        </p:txBody>
      </p:sp>
      <p:sp>
        <p:nvSpPr>
          <p:cNvPr id="7" name="Shape 3"/>
          <p:cNvSpPr/>
          <p:nvPr/>
        </p:nvSpPr>
        <p:spPr>
          <a:xfrm>
            <a:off x="2766536" y="4788813"/>
            <a:ext cx="430887" cy="430887"/>
          </a:xfrm>
          <a:prstGeom prst="roundRect">
            <a:avLst>
              <a:gd name="adj" fmla="val 2000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915960" y="4824651"/>
            <a:ext cx="131921" cy="3590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28"/>
              </a:lnSpc>
              <a:buNone/>
            </a:pPr>
            <a:r>
              <a:rPr lang="en-US" sz="2262" b="1" kern="0" spc="-6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262" dirty="0"/>
          </a:p>
        </p:txBody>
      </p:sp>
      <p:sp>
        <p:nvSpPr>
          <p:cNvPr id="9" name="Text 5"/>
          <p:cNvSpPr/>
          <p:nvPr/>
        </p:nvSpPr>
        <p:spPr>
          <a:xfrm>
            <a:off x="3388876" y="4854654"/>
            <a:ext cx="2282428" cy="59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56"/>
              </a:lnSpc>
              <a:buNone/>
            </a:pPr>
            <a:r>
              <a:rPr lang="en-US" sz="1885" b="1" kern="0" spc="-5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Real-Time Data Processing</a:t>
            </a:r>
            <a:endParaRPr lang="en-US" sz="1885" dirty="0"/>
          </a:p>
        </p:txBody>
      </p:sp>
      <p:sp>
        <p:nvSpPr>
          <p:cNvPr id="10" name="Text 6"/>
          <p:cNvSpPr/>
          <p:nvPr/>
        </p:nvSpPr>
        <p:spPr>
          <a:xfrm>
            <a:off x="3388876" y="5567958"/>
            <a:ext cx="2282428" cy="1838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13"/>
              </a:lnSpc>
              <a:buNone/>
            </a:pPr>
            <a:r>
              <a:rPr lang="en-US" sz="1508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airborne mission computers provide advanced data processing capabilities to support mission-critical decisions in the air.</a:t>
            </a:r>
            <a:endParaRPr lang="en-US" sz="1508" dirty="0"/>
          </a:p>
        </p:txBody>
      </p:sp>
      <p:sp>
        <p:nvSpPr>
          <p:cNvPr id="11" name="Shape 7"/>
          <p:cNvSpPr/>
          <p:nvPr/>
        </p:nvSpPr>
        <p:spPr>
          <a:xfrm>
            <a:off x="5862757" y="4788813"/>
            <a:ext cx="430887" cy="430887"/>
          </a:xfrm>
          <a:prstGeom prst="roundRect">
            <a:avLst>
              <a:gd name="adj" fmla="val 2000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91939" y="4824651"/>
            <a:ext cx="172403" cy="3590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28"/>
              </a:lnSpc>
              <a:buNone/>
            </a:pPr>
            <a:r>
              <a:rPr lang="en-US" sz="2262" b="1" kern="0" spc="-6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262" dirty="0"/>
          </a:p>
        </p:txBody>
      </p:sp>
      <p:sp>
        <p:nvSpPr>
          <p:cNvPr id="13" name="Text 9"/>
          <p:cNvSpPr/>
          <p:nvPr/>
        </p:nvSpPr>
        <p:spPr>
          <a:xfrm>
            <a:off x="6485096" y="4854654"/>
            <a:ext cx="2282428" cy="89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56"/>
              </a:lnSpc>
              <a:buNone/>
            </a:pPr>
            <a:r>
              <a:rPr lang="en-US" sz="1885" b="1" kern="0" spc="-5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Enhanced Situational Awareness</a:t>
            </a:r>
            <a:endParaRPr lang="en-US" sz="1885" dirty="0"/>
          </a:p>
        </p:txBody>
      </p:sp>
      <p:sp>
        <p:nvSpPr>
          <p:cNvPr id="14" name="Text 10"/>
          <p:cNvSpPr/>
          <p:nvPr/>
        </p:nvSpPr>
        <p:spPr>
          <a:xfrm>
            <a:off x="6485096" y="5867162"/>
            <a:ext cx="2282428" cy="1838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13"/>
              </a:lnSpc>
              <a:buNone/>
            </a:pPr>
            <a:r>
              <a:rPr lang="en-US" sz="1508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Integrating multiple sensor inputs, B2K's mission computers deliver a comprehensive, real-time picture of the operational environment.</a:t>
            </a:r>
            <a:endParaRPr lang="en-US" sz="1508" dirty="0"/>
          </a:p>
        </p:txBody>
      </p:sp>
      <p:sp>
        <p:nvSpPr>
          <p:cNvPr id="15" name="Shape 11"/>
          <p:cNvSpPr/>
          <p:nvPr/>
        </p:nvSpPr>
        <p:spPr>
          <a:xfrm>
            <a:off x="8958977" y="4788813"/>
            <a:ext cx="430887" cy="430887"/>
          </a:xfrm>
          <a:prstGeom prst="roundRect">
            <a:avLst>
              <a:gd name="adj" fmla="val 2000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083993" y="4824651"/>
            <a:ext cx="180856" cy="35909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28"/>
              </a:lnSpc>
              <a:buNone/>
            </a:pPr>
            <a:r>
              <a:rPr lang="en-US" sz="2262" b="1" kern="0" spc="-6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262" dirty="0"/>
          </a:p>
        </p:txBody>
      </p:sp>
      <p:sp>
        <p:nvSpPr>
          <p:cNvPr id="17" name="Text 13"/>
          <p:cNvSpPr/>
          <p:nvPr/>
        </p:nvSpPr>
        <p:spPr>
          <a:xfrm>
            <a:off x="9581317" y="4854654"/>
            <a:ext cx="2282428" cy="59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56"/>
              </a:lnSpc>
              <a:buNone/>
            </a:pPr>
            <a:r>
              <a:rPr lang="en-US" sz="1885" b="1" kern="0" spc="-5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Performance</a:t>
            </a:r>
            <a:endParaRPr lang="en-US" sz="1885" dirty="0"/>
          </a:p>
        </p:txBody>
      </p:sp>
      <p:sp>
        <p:nvSpPr>
          <p:cNvPr id="18" name="Text 14"/>
          <p:cNvSpPr/>
          <p:nvPr/>
        </p:nvSpPr>
        <p:spPr>
          <a:xfrm>
            <a:off x="9581317" y="5567958"/>
            <a:ext cx="2282428" cy="15323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13"/>
              </a:lnSpc>
              <a:buNone/>
            </a:pPr>
            <a:r>
              <a:rPr lang="en-US" sz="1508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Rugged and dependable, B2K's airborne mission computers are designed to withstand the rigors of military operations.</a:t>
            </a:r>
            <a:endParaRPr lang="en-US" sz="1508" dirty="0"/>
          </a:p>
        </p:txBody>
      </p:sp>
      <p:pic>
        <p:nvPicPr>
          <p:cNvPr id="19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959" y="1600081"/>
            <a:ext cx="802362" cy="6334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2566749"/>
            <a:ext cx="796456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State-of-the-Art NVIS Displays</a:t>
            </a:r>
            <a:endParaRPr lang="en-US" sz="437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3594378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7993" y="437197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Night Vision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037993" y="4852392"/>
            <a:ext cx="329588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NVIS displays provide enhanced visibility in low-light conditions, enabling mission success in challenging environments.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3594378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667137" y="437197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Cockpit Integration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5667137" y="4852392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Seamlessly integrated into military aircraft, B2K's NVIS displays deliver critical information to pilots and crew.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3594378"/>
            <a:ext cx="555427" cy="5554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96400" y="437197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Rugged Design</a:t>
            </a:r>
            <a:endParaRPr lang="en-US" sz="2187" dirty="0"/>
          </a:p>
        </p:txBody>
      </p:sp>
      <p:sp>
        <p:nvSpPr>
          <p:cNvPr id="14" name="Text 8"/>
          <p:cNvSpPr/>
          <p:nvPr/>
        </p:nvSpPr>
        <p:spPr>
          <a:xfrm>
            <a:off x="9296400" y="4852392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 to withstand the rigors of military operations, B2K's NVIS displays are durable and reliable.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267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3657600" cy="823126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476" y="587097"/>
            <a:ext cx="770930" cy="6085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458176" y="1515785"/>
            <a:ext cx="7838956" cy="667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53"/>
              </a:lnSpc>
              <a:buNone/>
            </a:pPr>
            <a:r>
              <a:rPr lang="en-US" sz="4203" b="1" kern="0" spc="-12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Cutting-Edge Thermal Cameras</a:t>
            </a:r>
            <a:endParaRPr lang="en-US" sz="4203" dirty="0"/>
          </a:p>
        </p:txBody>
      </p:sp>
      <p:sp>
        <p:nvSpPr>
          <p:cNvPr id="7" name="Shape 3"/>
          <p:cNvSpPr/>
          <p:nvPr/>
        </p:nvSpPr>
        <p:spPr>
          <a:xfrm>
            <a:off x="4757023" y="2503051"/>
            <a:ext cx="42624" cy="5141119"/>
          </a:xfrm>
          <a:prstGeom prst="roundRect">
            <a:avLst>
              <a:gd name="adj" fmla="val 225401"/>
            </a:avLst>
          </a:prstGeom>
          <a:solidFill>
            <a:srgbClr val="2A1999"/>
          </a:solidFill>
          <a:ln/>
        </p:spPr>
      </p:sp>
      <p:sp>
        <p:nvSpPr>
          <p:cNvPr id="8" name="Shape 4"/>
          <p:cNvSpPr/>
          <p:nvPr/>
        </p:nvSpPr>
        <p:spPr>
          <a:xfrm>
            <a:off x="5018484" y="2888575"/>
            <a:ext cx="747236" cy="42624"/>
          </a:xfrm>
          <a:prstGeom prst="roundRect">
            <a:avLst>
              <a:gd name="adj" fmla="val 225401"/>
            </a:avLst>
          </a:prstGeom>
          <a:solidFill>
            <a:srgbClr val="2A1999"/>
          </a:solidFill>
          <a:ln/>
        </p:spPr>
      </p:sp>
      <p:sp>
        <p:nvSpPr>
          <p:cNvPr id="9" name="Shape 5"/>
          <p:cNvSpPr/>
          <p:nvPr/>
        </p:nvSpPr>
        <p:spPr>
          <a:xfrm>
            <a:off x="4538186" y="2669857"/>
            <a:ext cx="480298" cy="480298"/>
          </a:xfrm>
          <a:prstGeom prst="roundRect">
            <a:avLst>
              <a:gd name="adj" fmla="val 20003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704755" y="2709863"/>
            <a:ext cx="147161" cy="4002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52"/>
              </a:lnSpc>
              <a:buNone/>
            </a:pPr>
            <a:r>
              <a:rPr lang="en-US" sz="2522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522" dirty="0"/>
          </a:p>
        </p:txBody>
      </p:sp>
      <p:sp>
        <p:nvSpPr>
          <p:cNvPr id="11" name="Text 7"/>
          <p:cNvSpPr/>
          <p:nvPr/>
        </p:nvSpPr>
        <p:spPr>
          <a:xfrm>
            <a:off x="5952530" y="2716530"/>
            <a:ext cx="2668667" cy="3334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2101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Detection</a:t>
            </a:r>
            <a:endParaRPr lang="en-US" sz="2101" dirty="0"/>
          </a:p>
        </p:txBody>
      </p:sp>
      <p:sp>
        <p:nvSpPr>
          <p:cNvPr id="12" name="Text 8"/>
          <p:cNvSpPr/>
          <p:nvPr/>
        </p:nvSpPr>
        <p:spPr>
          <a:xfrm>
            <a:off x="5952530" y="3178016"/>
            <a:ext cx="7877294" cy="682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0"/>
              </a:lnSpc>
              <a:buNone/>
            </a:pPr>
            <a:r>
              <a:rPr lang="en-US" sz="168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</a:t>
            </a:r>
            <a:r>
              <a:rPr lang="en-US" sz="1681" b="1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thermal cameras</a:t>
            </a:r>
            <a:r>
              <a:rPr lang="en-US" sz="168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provide reliable detection of targets in all lighting conditions, enhancing situational awareness.</a:t>
            </a:r>
            <a:endParaRPr lang="en-US" sz="1681" dirty="0"/>
          </a:p>
        </p:txBody>
      </p:sp>
      <p:sp>
        <p:nvSpPr>
          <p:cNvPr id="13" name="Shape 9"/>
          <p:cNvSpPr/>
          <p:nvPr/>
        </p:nvSpPr>
        <p:spPr>
          <a:xfrm>
            <a:off x="5018484" y="4673441"/>
            <a:ext cx="747236" cy="42624"/>
          </a:xfrm>
          <a:prstGeom prst="roundRect">
            <a:avLst>
              <a:gd name="adj" fmla="val 225401"/>
            </a:avLst>
          </a:prstGeom>
          <a:solidFill>
            <a:srgbClr val="2A1999"/>
          </a:solidFill>
          <a:ln/>
        </p:spPr>
      </p:sp>
      <p:sp>
        <p:nvSpPr>
          <p:cNvPr id="14" name="Shape 10"/>
          <p:cNvSpPr/>
          <p:nvPr/>
        </p:nvSpPr>
        <p:spPr>
          <a:xfrm>
            <a:off x="4538186" y="4454723"/>
            <a:ext cx="480298" cy="480298"/>
          </a:xfrm>
          <a:prstGeom prst="roundRect">
            <a:avLst>
              <a:gd name="adj" fmla="val 20003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682252" y="4494728"/>
            <a:ext cx="192167" cy="4002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52"/>
              </a:lnSpc>
              <a:buNone/>
            </a:pPr>
            <a:r>
              <a:rPr lang="en-US" sz="2522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522" dirty="0"/>
          </a:p>
        </p:txBody>
      </p:sp>
      <p:sp>
        <p:nvSpPr>
          <p:cNvPr id="16" name="Text 12"/>
          <p:cNvSpPr/>
          <p:nvPr/>
        </p:nvSpPr>
        <p:spPr>
          <a:xfrm>
            <a:off x="5952530" y="4501396"/>
            <a:ext cx="2668667" cy="3334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2101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Precision Tracking</a:t>
            </a:r>
            <a:endParaRPr lang="en-US" sz="2101" dirty="0"/>
          </a:p>
        </p:txBody>
      </p:sp>
      <p:sp>
        <p:nvSpPr>
          <p:cNvPr id="17" name="Text 13"/>
          <p:cNvSpPr/>
          <p:nvPr/>
        </p:nvSpPr>
        <p:spPr>
          <a:xfrm>
            <a:off x="5952530" y="4962882"/>
            <a:ext cx="7877294" cy="682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0"/>
              </a:lnSpc>
              <a:buNone/>
            </a:pPr>
            <a:r>
              <a:rPr lang="en-US" sz="168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algorithms and image processing allow B2K's thermal cameras to accurately track and monitor targets.</a:t>
            </a:r>
            <a:endParaRPr lang="en-US" sz="1681" dirty="0"/>
          </a:p>
        </p:txBody>
      </p:sp>
      <p:sp>
        <p:nvSpPr>
          <p:cNvPr id="18" name="Shape 14"/>
          <p:cNvSpPr/>
          <p:nvPr/>
        </p:nvSpPr>
        <p:spPr>
          <a:xfrm>
            <a:off x="5018484" y="6458307"/>
            <a:ext cx="747236" cy="42624"/>
          </a:xfrm>
          <a:prstGeom prst="roundRect">
            <a:avLst>
              <a:gd name="adj" fmla="val 225401"/>
            </a:avLst>
          </a:prstGeom>
          <a:solidFill>
            <a:srgbClr val="2A1999"/>
          </a:solidFill>
          <a:ln/>
        </p:spPr>
      </p:sp>
      <p:sp>
        <p:nvSpPr>
          <p:cNvPr id="19" name="Shape 15"/>
          <p:cNvSpPr/>
          <p:nvPr/>
        </p:nvSpPr>
        <p:spPr>
          <a:xfrm>
            <a:off x="4538186" y="6239589"/>
            <a:ext cx="480298" cy="480298"/>
          </a:xfrm>
          <a:prstGeom prst="roundRect">
            <a:avLst>
              <a:gd name="adj" fmla="val 20003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677489" y="6279594"/>
            <a:ext cx="201573" cy="40028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52"/>
              </a:lnSpc>
              <a:buNone/>
            </a:pPr>
            <a:r>
              <a:rPr lang="en-US" sz="2522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522" dirty="0"/>
          </a:p>
        </p:txBody>
      </p:sp>
      <p:sp>
        <p:nvSpPr>
          <p:cNvPr id="21" name="Text 17"/>
          <p:cNvSpPr/>
          <p:nvPr/>
        </p:nvSpPr>
        <p:spPr>
          <a:xfrm>
            <a:off x="5952530" y="6286262"/>
            <a:ext cx="2668667" cy="3334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27"/>
              </a:lnSpc>
              <a:buNone/>
            </a:pPr>
            <a:r>
              <a:rPr lang="en-US" sz="2101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Operational Flexibility</a:t>
            </a:r>
            <a:endParaRPr lang="en-US" sz="2101" dirty="0"/>
          </a:p>
        </p:txBody>
      </p:sp>
      <p:sp>
        <p:nvSpPr>
          <p:cNvPr id="22" name="Text 18"/>
          <p:cNvSpPr/>
          <p:nvPr/>
        </p:nvSpPr>
        <p:spPr>
          <a:xfrm>
            <a:off x="5952530" y="6747748"/>
            <a:ext cx="7877294" cy="682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0"/>
              </a:lnSpc>
              <a:buNone/>
            </a:pPr>
            <a:r>
              <a:rPr lang="en-US" sz="168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Versatile mounting options and integration capabilities make B2K's thermal cameras adaptable to diverse mission requirements.</a:t>
            </a:r>
            <a:endParaRPr lang="en-US" sz="16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280" y="588526"/>
            <a:ext cx="772239" cy="609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2005" y="1518880"/>
            <a:ext cx="7366754" cy="6682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63"/>
              </a:lnSpc>
              <a:buNone/>
            </a:pPr>
            <a:r>
              <a:rPr lang="en-US" sz="4210" b="1" kern="0" spc="-12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Long-Range Camera Systems</a:t>
            </a:r>
            <a:endParaRPr lang="en-US" sz="421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2507933"/>
            <a:ext cx="1069300" cy="171104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92060" y="2721769"/>
            <a:ext cx="2807613" cy="3340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2105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Unparalleled Coverage</a:t>
            </a:r>
            <a:endParaRPr lang="en-US" sz="2105" dirty="0"/>
          </a:p>
        </p:txBody>
      </p:sp>
      <p:sp>
        <p:nvSpPr>
          <p:cNvPr id="9" name="Text 4"/>
          <p:cNvSpPr/>
          <p:nvPr/>
        </p:nvSpPr>
        <p:spPr>
          <a:xfrm>
            <a:off x="2192060" y="3184088"/>
            <a:ext cx="7978735" cy="68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5"/>
              </a:lnSpc>
              <a:buNone/>
            </a:pPr>
            <a:r>
              <a:rPr lang="en-US" sz="1684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B2K's long-range camera systems offer extensive surveillance capabilities, monitoring wide areas with exceptional clarity.</a:t>
            </a:r>
            <a:endParaRPr lang="en-US" sz="1684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005" y="4218980"/>
            <a:ext cx="1069300" cy="17110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92060" y="4432816"/>
            <a:ext cx="3076932" cy="3340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2105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High-Resolution Imagery</a:t>
            </a:r>
            <a:endParaRPr lang="en-US" sz="2105" dirty="0"/>
          </a:p>
        </p:txBody>
      </p:sp>
      <p:sp>
        <p:nvSpPr>
          <p:cNvPr id="12" name="Text 6"/>
          <p:cNvSpPr/>
          <p:nvPr/>
        </p:nvSpPr>
        <p:spPr>
          <a:xfrm>
            <a:off x="2192060" y="4895136"/>
            <a:ext cx="7978735" cy="68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5"/>
              </a:lnSpc>
              <a:buNone/>
            </a:pPr>
            <a:r>
              <a:rPr lang="en-US" sz="1684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optics and image sensors deliver detailed, high-quality imagery, enabling critical intelligence gathering.</a:t>
            </a:r>
            <a:endParaRPr lang="en-US" sz="1684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05" y="5930027"/>
            <a:ext cx="1069300" cy="171104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92060" y="6143863"/>
            <a:ext cx="2673429" cy="3340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31"/>
              </a:lnSpc>
              <a:buNone/>
            </a:pPr>
            <a:r>
              <a:rPr lang="en-US" sz="2105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Performance</a:t>
            </a:r>
            <a:endParaRPr lang="en-US" sz="2105" dirty="0"/>
          </a:p>
        </p:txBody>
      </p:sp>
      <p:sp>
        <p:nvSpPr>
          <p:cNvPr id="15" name="Text 8"/>
          <p:cNvSpPr/>
          <p:nvPr/>
        </p:nvSpPr>
        <p:spPr>
          <a:xfrm>
            <a:off x="2192060" y="6606183"/>
            <a:ext cx="7978735" cy="68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95"/>
              </a:lnSpc>
              <a:buNone/>
            </a:pPr>
            <a:r>
              <a:rPr lang="en-US" sz="1684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Rugged and weatherproof, B2K's long-range camera systems operate reliably in challenging environmental conditions.</a:t>
            </a:r>
            <a:endParaRPr lang="en-US" sz="16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959" y="2117527"/>
            <a:ext cx="802362" cy="6334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3084195"/>
            <a:ext cx="787717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Tailored Surveillance Offerings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2037993" y="4111823"/>
            <a:ext cx="10554414" cy="2000250"/>
          </a:xfrm>
          <a:prstGeom prst="roundRect">
            <a:avLst>
              <a:gd name="adj" fmla="val 499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045613" y="4119443"/>
            <a:ext cx="10538103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268855" y="4260294"/>
            <a:ext cx="306419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NVIS Displays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785009" y="4260294"/>
            <a:ext cx="306038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Thermal Cameras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297353" y="4260294"/>
            <a:ext cx="306419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Long-Range Cameras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2045613" y="4756547"/>
            <a:ext cx="10538103" cy="1347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2268855" y="4897398"/>
            <a:ext cx="306419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Enhanced night vision capabilities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5785009" y="4897398"/>
            <a:ext cx="306038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target detection and tracking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9297353" y="4897398"/>
            <a:ext cx="306419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Extensive surveillance coverage and high-resolution imagery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159" y="2059662"/>
            <a:ext cx="802362" cy="6334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599" y="3026331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and Innovative Partner</a:t>
            </a:r>
            <a:endParaRPr lang="en-US" sz="4374" dirty="0"/>
          </a:p>
        </p:txBody>
      </p:sp>
      <p:sp>
        <p:nvSpPr>
          <p:cNvPr id="7" name="Text 3"/>
          <p:cNvSpPr/>
          <p:nvPr/>
        </p:nvSpPr>
        <p:spPr>
          <a:xfrm>
            <a:off x="6319599" y="4748332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a trusted defense contractor, B2K Holdings delivers cutting-edge solutions and unparalleled expertise to support your mission-critical needs. With a commitment to innovation and reliability, B2K is your reliable partner in the field.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7620" y="225083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17503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 More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833199" y="3202662"/>
            <a:ext cx="311824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u="sng" kern="0" spc="-66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Britannia </a:t>
            </a:r>
            <a:r>
              <a:rPr lang="en-US" sz="2187" b="1" kern="0" spc="-6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2000 </a:t>
            </a:r>
            <a:r>
              <a:rPr lang="en-US" sz="2187" b="1" u="sng" kern="0" spc="-66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Holdings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833199" y="3883104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Mobile: </a:t>
            </a:r>
            <a:r>
              <a:rPr lang="en-US" sz="1750" u="sng" kern="0" spc="-35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+44 7717 292751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33199" y="4488418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Telephone: </a:t>
            </a:r>
            <a:r>
              <a:rPr lang="en-US" sz="1750" u="sng" kern="0" spc="-35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+44 1344 885058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33199" y="5093732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Email:</a:t>
            </a: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u="sng" kern="0" spc="-35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sales@b2kholdings.co.uk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33199" y="5699046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Address:</a:t>
            </a: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b="1" u="sng" kern="0" spc="-35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4, Millside Park, Winkfield, Windsor SL4 4PX, United Kingdom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529</Words>
  <Application>Microsoft Office PowerPoint</Application>
  <PresentationFormat>Custom</PresentationFormat>
  <Paragraphs>75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2024-05-29T05:44:56Z</dcterms:created>
  <dcterms:modified xsi:type="dcterms:W3CDTF">2024-05-29T05:47:35Z</dcterms:modified>
</cp:coreProperties>
</file>