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 id="266" r:id="rId3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Kollektif" charset="1" panose="020B0604020101010102"/>
      <p:regular r:id="rId10"/>
    </p:embeddedFont>
    <p:embeddedFont>
      <p:font typeface="Kollektif Bold" charset="1" panose="020B0604020101010102"/>
      <p:regular r:id="rId11"/>
    </p:embeddedFont>
    <p:embeddedFont>
      <p:font typeface="Kollektif Italics" charset="1" panose="020B0604020101010102"/>
      <p:regular r:id="rId12"/>
    </p:embeddedFont>
    <p:embeddedFont>
      <p:font typeface="Kollektif Bold Italics" charset="1" panose="020B0604020101010102"/>
      <p:regular r:id="rId13"/>
    </p:embeddedFont>
    <p:embeddedFont>
      <p:font typeface="DM Sans" charset="1" panose="00000000000000000000"/>
      <p:regular r:id="rId14"/>
    </p:embeddedFont>
    <p:embeddedFont>
      <p:font typeface="DM Sans Bold" charset="1" panose="00000000000000000000"/>
      <p:regular r:id="rId15"/>
    </p:embeddedFont>
    <p:embeddedFont>
      <p:font typeface="DM Sans Italics" charset="1" panose="00000000000000000000"/>
      <p:regular r:id="rId16"/>
    </p:embeddedFont>
    <p:embeddedFont>
      <p:font typeface="DM Sans Bold Italics" charset="1" panose="00000000000000000000"/>
      <p:regular r:id="rId17"/>
    </p:embeddedFont>
    <p:embeddedFont>
      <p:font typeface="Canva Sans" charset="1" panose="020B0503030501040103"/>
      <p:regular r:id="rId18"/>
    </p:embeddedFont>
    <p:embeddedFont>
      <p:font typeface="Canva Sans Bold" charset="1" panose="020B0803030501040103"/>
      <p:regular r:id="rId19"/>
    </p:embeddedFont>
    <p:embeddedFont>
      <p:font typeface="Canva Sans Italics" charset="1" panose="020B0503030501040103"/>
      <p:regular r:id="rId20"/>
    </p:embeddedFont>
    <p:embeddedFont>
      <p:font typeface="Canva Sans Bold Italics" charset="1" panose="020B0803030501040103"/>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32" Target="slides/slide11.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2" Target="https://shop.eikaebana.com" TargetMode="External" Type="http://schemas.openxmlformats.org/officeDocument/2006/relationships/hyperlink"/><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https://shop.eikaebana.com"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https://shop.eikaebana.com"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2700000">
            <a:off x="11386843" y="7201845"/>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6" id="6"/>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TextBox 8" id="8"/>
          <p:cNvSpPr txBox="true"/>
          <p:nvPr/>
        </p:nvSpPr>
        <p:spPr>
          <a:xfrm rot="0">
            <a:off x="3486377" y="3749675"/>
            <a:ext cx="11315247" cy="2787649"/>
          </a:xfrm>
          <a:prstGeom prst="rect">
            <a:avLst/>
          </a:prstGeom>
        </p:spPr>
        <p:txBody>
          <a:bodyPr anchor="t" rtlCol="false" tIns="0" lIns="0" bIns="0" rIns="0">
            <a:spAutoFit/>
          </a:bodyPr>
          <a:lstStyle/>
          <a:p>
            <a:pPr algn="ctr">
              <a:lnSpc>
                <a:spcPts val="9999"/>
              </a:lnSpc>
            </a:pPr>
            <a:r>
              <a:rPr lang="en-US" sz="9999">
                <a:solidFill>
                  <a:srgbClr val="227C9D"/>
                </a:solidFill>
                <a:latin typeface="Kollektif Bold"/>
              </a:rPr>
              <a:t>EIKAEBANA FLOWER SHOP</a:t>
            </a:r>
          </a:p>
        </p:txBody>
      </p:sp>
      <p:sp>
        <p:nvSpPr>
          <p:cNvPr name="Freeform 9" id="9"/>
          <p:cNvSpPr/>
          <p:nvPr/>
        </p:nvSpPr>
        <p:spPr>
          <a:xfrm flipH="false" flipV="false" rot="-10800000">
            <a:off x="9525" y="63583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083809" y="63869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0" y="74707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10800000">
            <a:off x="0" y="85545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083809" y="85545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10800000">
            <a:off x="1083809" y="962372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10800000">
            <a:off x="3321750" y="85831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3321750" y="74993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5400000">
            <a:off x="4405559" y="85831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2237941" y="966693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3321750" y="966693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false" flipV="false" rot="5400000">
            <a:off x="0" y="96383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5400000">
            <a:off x="15470622" y="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5400000">
            <a:off x="16554431" y="0"/>
            <a:ext cx="1083809" cy="1083809"/>
          </a:xfrm>
          <a:custGeom>
            <a:avLst/>
            <a:gdLst/>
            <a:ahLst/>
            <a:cxnLst/>
            <a:rect r="r" b="b" t="t" l="l"/>
            <a:pathLst>
              <a:path h="1083809" w="1083809">
                <a:moveTo>
                  <a:pt x="0" y="0"/>
                </a:moveTo>
                <a:lnTo>
                  <a:pt x="1083808" y="0"/>
                </a:lnTo>
                <a:lnTo>
                  <a:pt x="1083808"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true" flipV="true" rot="0">
            <a:off x="17638239" y="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5400000">
            <a:off x="14386813" y="10838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5400000">
            <a:off x="15470622" y="10838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6" id="26"/>
          <p:cNvSpPr/>
          <p:nvPr/>
        </p:nvSpPr>
        <p:spPr>
          <a:xfrm flipH="false" flipV="false" rot="0">
            <a:off x="16554431" y="2167618"/>
            <a:ext cx="1083809" cy="1083809"/>
          </a:xfrm>
          <a:custGeom>
            <a:avLst/>
            <a:gdLst/>
            <a:ahLst/>
            <a:cxnLst/>
            <a:rect r="r" b="b" t="t" l="l"/>
            <a:pathLst>
              <a:path h="1083809" w="1083809">
                <a:moveTo>
                  <a:pt x="0" y="0"/>
                </a:moveTo>
                <a:lnTo>
                  <a:pt x="1083808" y="0"/>
                </a:lnTo>
                <a:lnTo>
                  <a:pt x="1083808"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7" id="27"/>
          <p:cNvSpPr/>
          <p:nvPr/>
        </p:nvSpPr>
        <p:spPr>
          <a:xfrm flipH="false" flipV="false" rot="5400000">
            <a:off x="17638239" y="10838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8" id="28"/>
          <p:cNvSpPr/>
          <p:nvPr/>
        </p:nvSpPr>
        <p:spPr>
          <a:xfrm flipH="true" flipV="true" rot="5400000">
            <a:off x="17638239" y="2167618"/>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9" id="29"/>
          <p:cNvSpPr/>
          <p:nvPr/>
        </p:nvSpPr>
        <p:spPr>
          <a:xfrm flipH="true" flipV="true" rot="0">
            <a:off x="15470622" y="4433486"/>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0" id="30"/>
          <p:cNvSpPr/>
          <p:nvPr/>
        </p:nvSpPr>
        <p:spPr>
          <a:xfrm flipH="true" flipV="true" rot="5400000">
            <a:off x="16554431" y="4433486"/>
            <a:ext cx="1083809" cy="1083809"/>
          </a:xfrm>
          <a:custGeom>
            <a:avLst/>
            <a:gdLst/>
            <a:ahLst/>
            <a:cxnLst/>
            <a:rect r="r" b="b" t="t" l="l"/>
            <a:pathLst>
              <a:path h="1083809" w="1083809">
                <a:moveTo>
                  <a:pt x="1083808" y="1083809"/>
                </a:moveTo>
                <a:lnTo>
                  <a:pt x="0" y="1083809"/>
                </a:lnTo>
                <a:lnTo>
                  <a:pt x="0" y="0"/>
                </a:lnTo>
                <a:lnTo>
                  <a:pt x="1083808" y="0"/>
                </a:lnTo>
                <a:lnTo>
                  <a:pt x="1083808"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1" id="31"/>
          <p:cNvGrpSpPr/>
          <p:nvPr/>
        </p:nvGrpSpPr>
        <p:grpSpPr>
          <a:xfrm rot="2700000">
            <a:off x="-1376391" y="-3093321"/>
            <a:ext cx="7415398" cy="3565095"/>
            <a:chOff x="0" y="0"/>
            <a:chExt cx="660400" cy="317500"/>
          </a:xfrm>
        </p:grpSpPr>
        <p:sp>
          <p:nvSpPr>
            <p:cNvPr name="Freeform 32" id="32"/>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3" id="33"/>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4" id="34"/>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5" id="35"/>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6" id="36"/>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7" id="37"/>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8" id="38"/>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39" id="39"/>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40" id="40"/>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41" id="41"/>
          <p:cNvSpPr/>
          <p:nvPr/>
        </p:nvSpPr>
        <p:spPr>
          <a:xfrm>
            <a:off x="-2509797" y="905760"/>
            <a:ext cx="2628598" cy="2671969"/>
          </a:xfrm>
          <a:prstGeom prst="line">
            <a:avLst/>
          </a:prstGeom>
          <a:ln cap="flat" w="28575">
            <a:solidFill>
              <a:srgbClr val="8CA9AD"/>
            </a:solidFill>
            <a:prstDash val="solid"/>
            <a:headEnd type="none" len="sm" w="sm"/>
            <a:tailEnd type="none" len="sm" w="sm"/>
          </a:ln>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3833915" y="3004534"/>
            <a:ext cx="10620170" cy="1520824"/>
          </a:xfrm>
          <a:prstGeom prst="rect">
            <a:avLst/>
          </a:prstGeom>
        </p:spPr>
        <p:txBody>
          <a:bodyPr anchor="t" rtlCol="false" tIns="0" lIns="0" bIns="0" rIns="0">
            <a:spAutoFit/>
          </a:bodyPr>
          <a:lstStyle/>
          <a:p>
            <a:pPr algn="ctr">
              <a:lnSpc>
                <a:spcPts val="9999"/>
              </a:lnSpc>
            </a:pPr>
            <a:r>
              <a:rPr lang="en-US" sz="9999">
                <a:solidFill>
                  <a:srgbClr val="227C9D"/>
                </a:solidFill>
                <a:latin typeface="Kollektif Bold"/>
              </a:rPr>
              <a:t>CONCLUSION</a:t>
            </a:r>
          </a:p>
        </p:txBody>
      </p:sp>
      <p:sp>
        <p:nvSpPr>
          <p:cNvPr name="Freeform 3" id="3"/>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0" id="20"/>
          <p:cNvGrpSpPr/>
          <p:nvPr/>
        </p:nvGrpSpPr>
        <p:grpSpPr>
          <a:xfrm rot="2700000">
            <a:off x="14381224" y="7574679"/>
            <a:ext cx="7415398" cy="3565095"/>
            <a:chOff x="0" y="0"/>
            <a:chExt cx="660400" cy="317500"/>
          </a:xfrm>
        </p:grpSpPr>
        <p:sp>
          <p:nvSpPr>
            <p:cNvPr name="Freeform 21" id="21"/>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2" id="22"/>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3" id="23"/>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24" id="24"/>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25" id="25"/>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26" id="26"/>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27" id="27"/>
          <p:cNvSpPr/>
          <p:nvPr/>
        </p:nvSpPr>
        <p:spPr>
          <a:xfrm>
            <a:off x="13254553" y="9891320"/>
            <a:ext cx="4347674" cy="4347674"/>
          </a:xfrm>
          <a:prstGeom prst="line">
            <a:avLst/>
          </a:prstGeom>
          <a:ln cap="flat" w="28575">
            <a:solidFill>
              <a:srgbClr val="8CA9AD"/>
            </a:solidFill>
            <a:prstDash val="solid"/>
            <a:headEnd type="none" len="sm" w="sm"/>
            <a:tailEnd type="none" len="sm" w="sm"/>
          </a:ln>
        </p:spPr>
      </p:sp>
      <p:grpSp>
        <p:nvGrpSpPr>
          <p:cNvPr name="Group 28" id="28"/>
          <p:cNvGrpSpPr/>
          <p:nvPr/>
        </p:nvGrpSpPr>
        <p:grpSpPr>
          <a:xfrm rot="2700000">
            <a:off x="-1376391" y="-3093321"/>
            <a:ext cx="7415398" cy="3565095"/>
            <a:chOff x="0" y="0"/>
            <a:chExt cx="660400" cy="317500"/>
          </a:xfrm>
        </p:grpSpPr>
        <p:sp>
          <p:nvSpPr>
            <p:cNvPr name="Freeform 29" id="29"/>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0" id="30"/>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1" id="31"/>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2" id="32"/>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3" id="33"/>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4" id="34"/>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5" id="35"/>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36" id="36"/>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37" id="37"/>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38" id="38"/>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39" id="39"/>
          <p:cNvSpPr txBox="true"/>
          <p:nvPr/>
        </p:nvSpPr>
        <p:spPr>
          <a:xfrm rot="0">
            <a:off x="3784200" y="4624805"/>
            <a:ext cx="10719600" cy="3352800"/>
          </a:xfrm>
          <a:prstGeom prst="rect">
            <a:avLst/>
          </a:prstGeom>
        </p:spPr>
        <p:txBody>
          <a:bodyPr anchor="t" rtlCol="false" tIns="0" lIns="0" bIns="0" rIns="0">
            <a:spAutoFit/>
          </a:bodyPr>
          <a:lstStyle/>
          <a:p>
            <a:pPr algn="ctr">
              <a:lnSpc>
                <a:spcPts val="3360"/>
              </a:lnSpc>
            </a:pPr>
            <a:r>
              <a:rPr lang="en-US" sz="2800">
                <a:solidFill>
                  <a:srgbClr val="545454"/>
                </a:solidFill>
                <a:latin typeface="DM Sans"/>
              </a:rPr>
              <a:t>Eikaebana stands as your ultimate destination for artificial flowers and plants that elevate your home decor with grace and flair. Whether you're seeking artificial flowers for home decoration, artificial plants for home decor, or wholesale options, we provide everything you need to fashion a breathtaking living space that mirrors your distinct style. Discover the essence of Eikaebana today and uncover why we are the preferred choice for discerning homeowners everywhere.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3833915" y="3960810"/>
            <a:ext cx="10620170" cy="1886584"/>
          </a:xfrm>
          <a:prstGeom prst="rect">
            <a:avLst/>
          </a:prstGeom>
        </p:spPr>
        <p:txBody>
          <a:bodyPr anchor="t" rtlCol="false" tIns="0" lIns="0" bIns="0" rIns="0">
            <a:spAutoFit/>
          </a:bodyPr>
          <a:lstStyle/>
          <a:p>
            <a:pPr algn="ctr">
              <a:lnSpc>
                <a:spcPts val="12399"/>
              </a:lnSpc>
            </a:pPr>
            <a:r>
              <a:rPr lang="en-US" sz="12399">
                <a:solidFill>
                  <a:srgbClr val="227C9D"/>
                </a:solidFill>
                <a:latin typeface="Kollektif Bold"/>
              </a:rPr>
              <a:t>THANK YOU</a:t>
            </a:r>
          </a:p>
        </p:txBody>
      </p:sp>
      <p:sp>
        <p:nvSpPr>
          <p:cNvPr name="TextBox 3" id="3"/>
          <p:cNvSpPr txBox="true"/>
          <p:nvPr/>
        </p:nvSpPr>
        <p:spPr>
          <a:xfrm rot="0">
            <a:off x="5386918" y="5866444"/>
            <a:ext cx="7514164" cy="438156"/>
          </a:xfrm>
          <a:prstGeom prst="rect">
            <a:avLst/>
          </a:prstGeom>
        </p:spPr>
        <p:txBody>
          <a:bodyPr anchor="t" rtlCol="false" tIns="0" lIns="0" bIns="0" rIns="0">
            <a:spAutoFit/>
          </a:bodyPr>
          <a:lstStyle/>
          <a:p>
            <a:pPr algn="ctr">
              <a:lnSpc>
                <a:spcPts val="3300"/>
              </a:lnSpc>
            </a:pPr>
            <a:r>
              <a:rPr lang="en-US" sz="3000">
                <a:solidFill>
                  <a:srgbClr val="545454"/>
                </a:solidFill>
                <a:latin typeface="DM Sans"/>
              </a:rPr>
              <a:t>www.shop.eikaebana.com</a:t>
            </a:r>
          </a:p>
        </p:txBody>
      </p:sp>
      <p:sp>
        <p:nvSpPr>
          <p:cNvPr name="Freeform 4" id="4"/>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1" id="21"/>
          <p:cNvGrpSpPr/>
          <p:nvPr/>
        </p:nvGrpSpPr>
        <p:grpSpPr>
          <a:xfrm rot="0">
            <a:off x="13123603" y="5475036"/>
            <a:ext cx="8847511" cy="8855676"/>
            <a:chOff x="0" y="0"/>
            <a:chExt cx="11796681" cy="11807568"/>
          </a:xfrm>
        </p:grpSpPr>
        <p:grpSp>
          <p:nvGrpSpPr>
            <p:cNvPr name="Group 22" id="22"/>
            <p:cNvGrpSpPr/>
            <p:nvPr/>
          </p:nvGrpSpPr>
          <p:grpSpPr>
            <a:xfrm rot="2700000">
              <a:off x="1676828" y="2799524"/>
              <a:ext cx="9887197" cy="4753460"/>
              <a:chOff x="0" y="0"/>
              <a:chExt cx="660400" cy="317500"/>
            </a:xfrm>
          </p:grpSpPr>
          <p:sp>
            <p:nvSpPr>
              <p:cNvPr name="Freeform 23" id="2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4" id="2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5" id="25"/>
            <p:cNvSpPr/>
            <p:nvPr/>
          </p:nvSpPr>
          <p:spPr>
            <a:xfrm>
              <a:off x="1060010" y="3892256"/>
              <a:ext cx="6913622" cy="6843603"/>
            </a:xfrm>
            <a:prstGeom prst="line">
              <a:avLst/>
            </a:prstGeom>
            <a:ln cap="flat" w="38100">
              <a:solidFill>
                <a:srgbClr val="8CA9AD"/>
              </a:solidFill>
              <a:prstDash val="solid"/>
              <a:headEnd type="none" len="sm" w="sm"/>
              <a:tailEnd type="none" len="sm" w="sm"/>
            </a:ln>
          </p:spPr>
        </p:sp>
        <p:sp>
          <p:nvSpPr>
            <p:cNvPr name="AutoShape 26" id="26"/>
            <p:cNvSpPr/>
            <p:nvPr/>
          </p:nvSpPr>
          <p:spPr>
            <a:xfrm>
              <a:off x="774748" y="4309159"/>
              <a:ext cx="6718471" cy="6718471"/>
            </a:xfrm>
            <a:prstGeom prst="line">
              <a:avLst/>
            </a:prstGeom>
            <a:ln cap="flat" w="38100">
              <a:solidFill>
                <a:srgbClr val="8CA9AD"/>
              </a:solidFill>
              <a:prstDash val="solid"/>
              <a:headEnd type="none" len="sm" w="sm"/>
              <a:tailEnd type="none" len="sm" w="sm"/>
            </a:ln>
          </p:spPr>
        </p:sp>
        <p:sp>
          <p:nvSpPr>
            <p:cNvPr name="AutoShape 27" id="27"/>
            <p:cNvSpPr/>
            <p:nvPr/>
          </p:nvSpPr>
          <p:spPr>
            <a:xfrm>
              <a:off x="535279" y="4787119"/>
              <a:ext cx="6489522" cy="6489522"/>
            </a:xfrm>
            <a:prstGeom prst="line">
              <a:avLst/>
            </a:prstGeom>
            <a:ln cap="flat" w="38100">
              <a:solidFill>
                <a:srgbClr val="8CA9AD"/>
              </a:solidFill>
              <a:prstDash val="solid"/>
              <a:headEnd type="none" len="sm" w="sm"/>
              <a:tailEnd type="none" len="sm" w="sm"/>
            </a:ln>
          </p:spPr>
        </p:sp>
        <p:sp>
          <p:nvSpPr>
            <p:cNvPr name="AutoShape 28" id="28"/>
            <p:cNvSpPr/>
            <p:nvPr/>
          </p:nvSpPr>
          <p:spPr>
            <a:xfrm>
              <a:off x="366406" y="5302142"/>
              <a:ext cx="6254021" cy="6254021"/>
            </a:xfrm>
            <a:prstGeom prst="line">
              <a:avLst/>
            </a:prstGeom>
            <a:ln cap="flat" w="38100">
              <a:solidFill>
                <a:srgbClr val="8CA9AD"/>
              </a:solidFill>
              <a:prstDash val="solid"/>
              <a:headEnd type="none" len="sm" w="sm"/>
              <a:tailEnd type="none" len="sm" w="sm"/>
            </a:ln>
          </p:spPr>
        </p:sp>
        <p:sp>
          <p:nvSpPr>
            <p:cNvPr name="AutoShape 29" id="29"/>
            <p:cNvSpPr/>
            <p:nvPr/>
          </p:nvSpPr>
          <p:spPr>
            <a:xfrm>
              <a:off x="174601" y="5888378"/>
              <a:ext cx="5796899" cy="5796899"/>
            </a:xfrm>
            <a:prstGeom prst="line">
              <a:avLst/>
            </a:prstGeom>
            <a:ln cap="flat" w="38100">
              <a:solidFill>
                <a:srgbClr val="8CA9AD"/>
              </a:solidFill>
              <a:prstDash val="solid"/>
              <a:headEnd type="none" len="sm" w="sm"/>
              <a:tailEnd type="none" len="sm" w="sm"/>
            </a:ln>
          </p:spPr>
        </p:sp>
        <p:sp>
          <p:nvSpPr>
            <p:cNvPr name="AutoShape 30" id="30"/>
            <p:cNvSpPr/>
            <p:nvPr/>
          </p:nvSpPr>
          <p:spPr>
            <a:xfrm>
              <a:off x="13508" y="6480010"/>
              <a:ext cx="5284799" cy="5314125"/>
            </a:xfrm>
            <a:prstGeom prst="line">
              <a:avLst/>
            </a:prstGeom>
            <a:ln cap="flat" w="38100">
              <a:solidFill>
                <a:srgbClr val="8CA9AD"/>
              </a:solidFill>
              <a:prstDash val="solid"/>
              <a:headEnd type="none" len="sm" w="sm"/>
              <a:tailEnd type="none" len="sm" w="sm"/>
            </a:ln>
          </p:spPr>
        </p:sp>
        <p:sp>
          <p:nvSpPr>
            <p:cNvPr name="AutoShape 31" id="31"/>
            <p:cNvSpPr/>
            <p:nvPr/>
          </p:nvSpPr>
          <p:spPr>
            <a:xfrm>
              <a:off x="47865" y="7228854"/>
              <a:ext cx="4503313" cy="4480077"/>
            </a:xfrm>
            <a:prstGeom prst="line">
              <a:avLst/>
            </a:prstGeom>
            <a:ln cap="flat" w="38100">
              <a:solidFill>
                <a:srgbClr val="8CA9AD"/>
              </a:solidFill>
              <a:prstDash val="solid"/>
              <a:headEnd type="none" len="sm" w="sm"/>
              <a:tailEnd type="none" len="sm" w="sm"/>
            </a:ln>
          </p:spPr>
        </p:sp>
        <p:sp>
          <p:nvSpPr>
            <p:cNvPr name="AutoShape 32" id="32"/>
            <p:cNvSpPr/>
            <p:nvPr/>
          </p:nvSpPr>
          <p:spPr>
            <a:xfrm>
              <a:off x="165620" y="8131631"/>
              <a:ext cx="3504797" cy="3562626"/>
            </a:xfrm>
            <a:prstGeom prst="line">
              <a:avLst/>
            </a:prstGeom>
            <a:ln cap="flat" w="38100">
              <a:solidFill>
                <a:srgbClr val="8CA9AD"/>
              </a:solidFill>
              <a:prstDash val="solid"/>
              <a:headEnd type="none" len="sm" w="sm"/>
              <a:tailEnd type="none" len="sm" w="sm"/>
            </a:ln>
          </p:spPr>
        </p:sp>
        <p:sp>
          <p:nvSpPr>
            <p:cNvPr name="AutoShape 33" id="33"/>
            <p:cNvSpPr/>
            <p:nvPr/>
          </p:nvSpPr>
          <p:spPr>
            <a:xfrm>
              <a:off x="676661" y="9346264"/>
              <a:ext cx="1790115" cy="1790115"/>
            </a:xfrm>
            <a:prstGeom prst="line">
              <a:avLst/>
            </a:prstGeom>
            <a:ln cap="flat" w="38100">
              <a:solidFill>
                <a:srgbClr val="8CA9AD"/>
              </a:solidFill>
              <a:prstDash val="solid"/>
              <a:headEnd type="none" len="sm" w="sm"/>
              <a:tailEnd type="none" len="sm" w="sm"/>
            </a:ln>
          </p:spPr>
        </p:sp>
      </p:grpSp>
      <p:grpSp>
        <p:nvGrpSpPr>
          <p:cNvPr name="Group 34" id="34"/>
          <p:cNvGrpSpPr/>
          <p:nvPr/>
        </p:nvGrpSpPr>
        <p:grpSpPr>
          <a:xfrm rot="0">
            <a:off x="-2634012" y="-5192964"/>
            <a:ext cx="8847511" cy="8855676"/>
            <a:chOff x="0" y="0"/>
            <a:chExt cx="11796681" cy="11807568"/>
          </a:xfrm>
        </p:grpSpPr>
        <p:grpSp>
          <p:nvGrpSpPr>
            <p:cNvPr name="Group 35" id="35"/>
            <p:cNvGrpSpPr/>
            <p:nvPr/>
          </p:nvGrpSpPr>
          <p:grpSpPr>
            <a:xfrm rot="2700000">
              <a:off x="1676828" y="2799524"/>
              <a:ext cx="9887197" cy="4753460"/>
              <a:chOff x="0" y="0"/>
              <a:chExt cx="660400" cy="317500"/>
            </a:xfrm>
          </p:grpSpPr>
          <p:sp>
            <p:nvSpPr>
              <p:cNvPr name="Freeform 36" id="36"/>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7" id="37"/>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8" id="38"/>
            <p:cNvSpPr/>
            <p:nvPr/>
          </p:nvSpPr>
          <p:spPr>
            <a:xfrm>
              <a:off x="1060010" y="3892256"/>
              <a:ext cx="6913622" cy="6843603"/>
            </a:xfrm>
            <a:prstGeom prst="line">
              <a:avLst/>
            </a:prstGeom>
            <a:ln cap="flat" w="38100">
              <a:solidFill>
                <a:srgbClr val="8CA9AD"/>
              </a:solidFill>
              <a:prstDash val="solid"/>
              <a:headEnd type="none" len="sm" w="sm"/>
              <a:tailEnd type="none" len="sm" w="sm"/>
            </a:ln>
          </p:spPr>
        </p:sp>
        <p:sp>
          <p:nvSpPr>
            <p:cNvPr name="AutoShape 39" id="39"/>
            <p:cNvSpPr/>
            <p:nvPr/>
          </p:nvSpPr>
          <p:spPr>
            <a:xfrm>
              <a:off x="774748" y="4309159"/>
              <a:ext cx="6718471" cy="6718471"/>
            </a:xfrm>
            <a:prstGeom prst="line">
              <a:avLst/>
            </a:prstGeom>
            <a:ln cap="flat" w="38100">
              <a:solidFill>
                <a:srgbClr val="8CA9AD"/>
              </a:solidFill>
              <a:prstDash val="solid"/>
              <a:headEnd type="none" len="sm" w="sm"/>
              <a:tailEnd type="none" len="sm" w="sm"/>
            </a:ln>
          </p:spPr>
        </p:sp>
        <p:sp>
          <p:nvSpPr>
            <p:cNvPr name="AutoShape 40" id="40"/>
            <p:cNvSpPr/>
            <p:nvPr/>
          </p:nvSpPr>
          <p:spPr>
            <a:xfrm>
              <a:off x="535279" y="4787119"/>
              <a:ext cx="6489522" cy="6489522"/>
            </a:xfrm>
            <a:prstGeom prst="line">
              <a:avLst/>
            </a:prstGeom>
            <a:ln cap="flat" w="38100">
              <a:solidFill>
                <a:srgbClr val="8CA9AD"/>
              </a:solidFill>
              <a:prstDash val="solid"/>
              <a:headEnd type="none" len="sm" w="sm"/>
              <a:tailEnd type="none" len="sm" w="sm"/>
            </a:ln>
          </p:spPr>
        </p:sp>
        <p:sp>
          <p:nvSpPr>
            <p:cNvPr name="AutoShape 41" id="41"/>
            <p:cNvSpPr/>
            <p:nvPr/>
          </p:nvSpPr>
          <p:spPr>
            <a:xfrm>
              <a:off x="366406" y="5302142"/>
              <a:ext cx="6254021" cy="6254021"/>
            </a:xfrm>
            <a:prstGeom prst="line">
              <a:avLst/>
            </a:prstGeom>
            <a:ln cap="flat" w="38100">
              <a:solidFill>
                <a:srgbClr val="8CA9AD"/>
              </a:solidFill>
              <a:prstDash val="solid"/>
              <a:headEnd type="none" len="sm" w="sm"/>
              <a:tailEnd type="none" len="sm" w="sm"/>
            </a:ln>
          </p:spPr>
        </p:sp>
        <p:sp>
          <p:nvSpPr>
            <p:cNvPr name="AutoShape 42" id="42"/>
            <p:cNvSpPr/>
            <p:nvPr/>
          </p:nvSpPr>
          <p:spPr>
            <a:xfrm>
              <a:off x="174601" y="5888378"/>
              <a:ext cx="5796899" cy="5796899"/>
            </a:xfrm>
            <a:prstGeom prst="line">
              <a:avLst/>
            </a:prstGeom>
            <a:ln cap="flat" w="38100">
              <a:solidFill>
                <a:srgbClr val="8CA9AD"/>
              </a:solidFill>
              <a:prstDash val="solid"/>
              <a:headEnd type="none" len="sm" w="sm"/>
              <a:tailEnd type="none" len="sm" w="sm"/>
            </a:ln>
          </p:spPr>
        </p:sp>
        <p:sp>
          <p:nvSpPr>
            <p:cNvPr name="AutoShape 43" id="43"/>
            <p:cNvSpPr/>
            <p:nvPr/>
          </p:nvSpPr>
          <p:spPr>
            <a:xfrm>
              <a:off x="13508" y="6480010"/>
              <a:ext cx="5284799" cy="5314125"/>
            </a:xfrm>
            <a:prstGeom prst="line">
              <a:avLst/>
            </a:prstGeom>
            <a:ln cap="flat" w="38100">
              <a:solidFill>
                <a:srgbClr val="8CA9AD"/>
              </a:solidFill>
              <a:prstDash val="solid"/>
              <a:headEnd type="none" len="sm" w="sm"/>
              <a:tailEnd type="none" len="sm" w="sm"/>
            </a:ln>
          </p:spPr>
        </p:sp>
        <p:sp>
          <p:nvSpPr>
            <p:cNvPr name="AutoShape 44" id="44"/>
            <p:cNvSpPr/>
            <p:nvPr/>
          </p:nvSpPr>
          <p:spPr>
            <a:xfrm>
              <a:off x="47865" y="7228854"/>
              <a:ext cx="4503313" cy="4480077"/>
            </a:xfrm>
            <a:prstGeom prst="line">
              <a:avLst/>
            </a:prstGeom>
            <a:ln cap="flat" w="38100">
              <a:solidFill>
                <a:srgbClr val="8CA9AD"/>
              </a:solidFill>
              <a:prstDash val="solid"/>
              <a:headEnd type="none" len="sm" w="sm"/>
              <a:tailEnd type="none" len="sm" w="sm"/>
            </a:ln>
          </p:spPr>
        </p:sp>
        <p:sp>
          <p:nvSpPr>
            <p:cNvPr name="AutoShape 45" id="45"/>
            <p:cNvSpPr/>
            <p:nvPr/>
          </p:nvSpPr>
          <p:spPr>
            <a:xfrm>
              <a:off x="165620" y="8131631"/>
              <a:ext cx="3504797" cy="3562626"/>
            </a:xfrm>
            <a:prstGeom prst="line">
              <a:avLst/>
            </a:prstGeom>
            <a:ln cap="flat" w="38100">
              <a:solidFill>
                <a:srgbClr val="8CA9AD"/>
              </a:solidFill>
              <a:prstDash val="solid"/>
              <a:headEnd type="none" len="sm" w="sm"/>
              <a:tailEnd type="none" len="sm" w="sm"/>
            </a:ln>
          </p:spPr>
        </p:sp>
        <p:sp>
          <p:nvSpPr>
            <p:cNvPr name="AutoShape 46" id="46"/>
            <p:cNvSpPr/>
            <p:nvPr/>
          </p:nvSpPr>
          <p:spPr>
            <a:xfrm>
              <a:off x="676661" y="9346264"/>
              <a:ext cx="1790115" cy="1790115"/>
            </a:xfrm>
            <a:prstGeom prst="line">
              <a:avLst/>
            </a:prstGeom>
            <a:ln cap="flat" w="38100">
              <a:solidFill>
                <a:srgbClr val="8CA9AD"/>
              </a:solidFill>
              <a:prstDash val="solid"/>
              <a:headEnd type="none" len="sm" w="sm"/>
              <a:tailEnd type="none" len="sm" w="sm"/>
            </a:ln>
          </p:spPr>
        </p:sp>
      </p:gr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2700000">
            <a:off x="-1956575" y="-3754773"/>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2419189" y="-2935224"/>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2633135" y="-2622547"/>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2812737" y="-2264077"/>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2939392" y="-1877809"/>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3083246" y="-1438133"/>
            <a:ext cx="4347674" cy="4347674"/>
          </a:xfrm>
          <a:prstGeom prst="line">
            <a:avLst/>
          </a:prstGeom>
          <a:ln cap="flat" w="28575">
            <a:solidFill>
              <a:srgbClr val="8CA9AD"/>
            </a:solidFill>
            <a:prstDash val="solid"/>
            <a:headEnd type="none" len="sm" w="sm"/>
            <a:tailEnd type="none" len="sm" w="sm"/>
          </a:ln>
        </p:spPr>
      </p:sp>
      <p:sp>
        <p:nvSpPr>
          <p:cNvPr name="AutoShape 10" id="10"/>
          <p:cNvSpPr/>
          <p:nvPr/>
        </p:nvSpPr>
        <p:spPr>
          <a:xfrm>
            <a:off x="-3204065" y="-994409"/>
            <a:ext cx="3963599" cy="3985594"/>
          </a:xfrm>
          <a:prstGeom prst="line">
            <a:avLst/>
          </a:prstGeom>
          <a:ln cap="flat" w="28575">
            <a:solidFill>
              <a:srgbClr val="8CA9AD"/>
            </a:solidFill>
            <a:prstDash val="solid"/>
            <a:headEnd type="none" len="sm" w="sm"/>
            <a:tailEnd type="none" len="sm" w="sm"/>
          </a:ln>
        </p:spPr>
      </p:sp>
      <p:sp>
        <p:nvSpPr>
          <p:cNvPr name="AutoShape 11" id="11"/>
          <p:cNvSpPr/>
          <p:nvPr/>
        </p:nvSpPr>
        <p:spPr>
          <a:xfrm>
            <a:off x="-3178298" y="-432775"/>
            <a:ext cx="3377485" cy="3360058"/>
          </a:xfrm>
          <a:prstGeom prst="line">
            <a:avLst/>
          </a:prstGeom>
          <a:ln cap="flat" w="28575">
            <a:solidFill>
              <a:srgbClr val="8CA9AD"/>
            </a:solidFill>
            <a:prstDash val="solid"/>
            <a:headEnd type="none" len="sm" w="sm"/>
            <a:tailEnd type="none" len="sm" w="sm"/>
          </a:ln>
        </p:spPr>
      </p:sp>
      <p:sp>
        <p:nvSpPr>
          <p:cNvPr name="TextBox 12" id="12"/>
          <p:cNvSpPr txBox="true"/>
          <p:nvPr/>
        </p:nvSpPr>
        <p:spPr>
          <a:xfrm rot="0">
            <a:off x="3121973" y="896235"/>
            <a:ext cx="12044053" cy="2105025"/>
          </a:xfrm>
          <a:prstGeom prst="rect">
            <a:avLst/>
          </a:prstGeom>
        </p:spPr>
        <p:txBody>
          <a:bodyPr anchor="t" rtlCol="false" tIns="0" lIns="0" bIns="0" rIns="0">
            <a:spAutoFit/>
          </a:bodyPr>
          <a:lstStyle/>
          <a:p>
            <a:pPr algn="ctr">
              <a:lnSpc>
                <a:spcPts val="7500"/>
              </a:lnSpc>
            </a:pPr>
            <a:r>
              <a:rPr lang="en-US" sz="7500">
                <a:solidFill>
                  <a:srgbClr val="FE6D73"/>
                </a:solidFill>
                <a:latin typeface="Kollektif Bold"/>
              </a:rPr>
              <a:t>ARTIFICIAL FLORA FOR HOME BLISS</a:t>
            </a:r>
          </a:p>
        </p:txBody>
      </p:sp>
      <p:grpSp>
        <p:nvGrpSpPr>
          <p:cNvPr name="Group 13" id="13"/>
          <p:cNvGrpSpPr/>
          <p:nvPr/>
        </p:nvGrpSpPr>
        <p:grpSpPr>
          <a:xfrm rot="-2700000">
            <a:off x="11386843" y="7201845"/>
            <a:ext cx="7415398" cy="3565095"/>
            <a:chOff x="0" y="0"/>
            <a:chExt cx="660400" cy="317500"/>
          </a:xfrm>
        </p:grpSpPr>
        <p:sp>
          <p:nvSpPr>
            <p:cNvPr name="Freeform 14" id="14"/>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5" id="15"/>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6" id="16"/>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17" id="17"/>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18" id="18"/>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TextBox 19" id="19"/>
          <p:cNvSpPr txBox="true"/>
          <p:nvPr/>
        </p:nvSpPr>
        <p:spPr>
          <a:xfrm rot="0">
            <a:off x="3121973" y="3571576"/>
            <a:ext cx="12044053" cy="2105025"/>
          </a:xfrm>
          <a:prstGeom prst="rect">
            <a:avLst/>
          </a:prstGeom>
        </p:spPr>
        <p:txBody>
          <a:bodyPr anchor="t" rtlCol="false" tIns="0" lIns="0" bIns="0" rIns="0">
            <a:spAutoFit/>
          </a:bodyPr>
          <a:lstStyle/>
          <a:p>
            <a:pPr algn="ctr">
              <a:lnSpc>
                <a:spcPts val="7500"/>
              </a:lnSpc>
            </a:pPr>
            <a:r>
              <a:rPr lang="en-US" sz="7500">
                <a:solidFill>
                  <a:srgbClr val="227C9D"/>
                </a:solidFill>
                <a:latin typeface="Kollektif Bold"/>
              </a:rPr>
              <a:t>ENHANCE YOUR LIVING SPACES</a:t>
            </a:r>
          </a:p>
        </p:txBody>
      </p:sp>
      <p:sp>
        <p:nvSpPr>
          <p:cNvPr name="TextBox 20" id="20"/>
          <p:cNvSpPr txBox="true"/>
          <p:nvPr/>
        </p:nvSpPr>
        <p:spPr>
          <a:xfrm rot="0">
            <a:off x="3121973" y="6397565"/>
            <a:ext cx="12044053" cy="2105025"/>
          </a:xfrm>
          <a:prstGeom prst="rect">
            <a:avLst/>
          </a:prstGeom>
        </p:spPr>
        <p:txBody>
          <a:bodyPr anchor="t" rtlCol="false" tIns="0" lIns="0" bIns="0" rIns="0">
            <a:spAutoFit/>
          </a:bodyPr>
          <a:lstStyle/>
          <a:p>
            <a:pPr algn="ctr">
              <a:lnSpc>
                <a:spcPts val="7500"/>
              </a:lnSpc>
            </a:pPr>
            <a:r>
              <a:rPr lang="en-US" sz="7500">
                <a:solidFill>
                  <a:srgbClr val="FFCB77"/>
                </a:solidFill>
                <a:latin typeface="Kollektif Bold"/>
              </a:rPr>
              <a:t>WITH FLOWERS AND PLANTS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2700000">
            <a:off x="14381224" y="7574679"/>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13254553" y="9891320"/>
            <a:ext cx="4347674" cy="4347674"/>
          </a:xfrm>
          <a:prstGeom prst="line">
            <a:avLst/>
          </a:prstGeom>
          <a:ln cap="flat" w="28575">
            <a:solidFill>
              <a:srgbClr val="8CA9AD"/>
            </a:solidFill>
            <a:prstDash val="solid"/>
            <a:headEnd type="none" len="sm" w="sm"/>
            <a:tailEnd type="none" len="sm" w="sm"/>
          </a:ln>
        </p:spPr>
      </p:sp>
      <p:sp>
        <p:nvSpPr>
          <p:cNvPr name="TextBox 10" id="10"/>
          <p:cNvSpPr txBox="true"/>
          <p:nvPr/>
        </p:nvSpPr>
        <p:spPr>
          <a:xfrm rot="0">
            <a:off x="2644691" y="2080334"/>
            <a:ext cx="12866041" cy="2787649"/>
          </a:xfrm>
          <a:prstGeom prst="rect">
            <a:avLst/>
          </a:prstGeom>
        </p:spPr>
        <p:txBody>
          <a:bodyPr anchor="t" rtlCol="false" tIns="0" lIns="0" bIns="0" rIns="0">
            <a:spAutoFit/>
          </a:bodyPr>
          <a:lstStyle/>
          <a:p>
            <a:pPr algn="ctr">
              <a:lnSpc>
                <a:spcPts val="9999"/>
              </a:lnSpc>
            </a:pPr>
            <a:r>
              <a:rPr lang="en-US" sz="9999">
                <a:solidFill>
                  <a:srgbClr val="227C9D"/>
                </a:solidFill>
                <a:latin typeface="Kollektif Bold"/>
              </a:rPr>
              <a:t>WELCOME TO EIKAEBANA</a:t>
            </a:r>
          </a:p>
        </p:txBody>
      </p:sp>
      <p:sp>
        <p:nvSpPr>
          <p:cNvPr name="TextBox 11" id="11"/>
          <p:cNvSpPr txBox="true"/>
          <p:nvPr/>
        </p:nvSpPr>
        <p:spPr>
          <a:xfrm rot="0">
            <a:off x="3717912" y="5251414"/>
            <a:ext cx="10719600" cy="2933700"/>
          </a:xfrm>
          <a:prstGeom prst="rect">
            <a:avLst/>
          </a:prstGeom>
        </p:spPr>
        <p:txBody>
          <a:bodyPr anchor="t" rtlCol="false" tIns="0" lIns="0" bIns="0" rIns="0">
            <a:spAutoFit/>
          </a:bodyPr>
          <a:lstStyle/>
          <a:p>
            <a:pPr algn="ctr">
              <a:lnSpc>
                <a:spcPts val="3360"/>
              </a:lnSpc>
            </a:pPr>
            <a:r>
              <a:rPr lang="en-US" sz="2800">
                <a:solidFill>
                  <a:srgbClr val="545454"/>
                </a:solidFill>
                <a:latin typeface="DM Sans"/>
              </a:rPr>
              <a:t>your go-to source for exquisite artificial flowers and plants that enhance any home decor. Our carefully curated collection includes </a:t>
            </a:r>
            <a:r>
              <a:rPr lang="en-US" sz="2800" u="sng">
                <a:solidFill>
                  <a:srgbClr val="545454"/>
                </a:solidFill>
                <a:latin typeface="DM Sans Bold"/>
                <a:hlinkClick r:id="rId2" tooltip="https://shop.eikaebana.com"/>
              </a:rPr>
              <a:t>artificial flowers for home decoration</a:t>
            </a:r>
            <a:r>
              <a:rPr lang="en-US" sz="2800">
                <a:solidFill>
                  <a:srgbClr val="545454"/>
                </a:solidFill>
                <a:latin typeface="DM Sans"/>
              </a:rPr>
              <a:t> and artificial plants for home decor, offering endless possibilities for elevating your living spaces with beauty and style. Explore our wholesale options and discover the perfect blooms and foliage to adorn your home with effortless elegance.</a:t>
            </a:r>
          </a:p>
        </p:txBody>
      </p:sp>
      <p:grpSp>
        <p:nvGrpSpPr>
          <p:cNvPr name="Group 12" id="12"/>
          <p:cNvGrpSpPr/>
          <p:nvPr/>
        </p:nvGrpSpPr>
        <p:grpSpPr>
          <a:xfrm rot="2700000">
            <a:off x="-1376391" y="-3093321"/>
            <a:ext cx="7415398" cy="3565095"/>
            <a:chOff x="0" y="0"/>
            <a:chExt cx="660400" cy="317500"/>
          </a:xfrm>
        </p:grpSpPr>
        <p:sp>
          <p:nvSpPr>
            <p:cNvPr name="Freeform 13" id="1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4" id="1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5" id="15"/>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16" id="16"/>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17" id="17"/>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18" id="18"/>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19" id="19"/>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20" id="20"/>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21" id="21"/>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22" id="22"/>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Freeform 23" id="23"/>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4" id="24"/>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6" id="26"/>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7" id="27"/>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8" id="28"/>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9" id="29"/>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0" id="30"/>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1" id="31"/>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2" id="32"/>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3" id="33"/>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4" id="34"/>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5" id="35"/>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6" id="36"/>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7" id="37"/>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8" id="38"/>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9" id="39"/>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481521" y="6015146"/>
            <a:ext cx="6046286" cy="1983000"/>
            <a:chOff x="0" y="0"/>
            <a:chExt cx="1592438" cy="522272"/>
          </a:xfrm>
        </p:grpSpPr>
        <p:sp>
          <p:nvSpPr>
            <p:cNvPr name="Freeform 3" id="3"/>
            <p:cNvSpPr/>
            <p:nvPr/>
          </p:nvSpPr>
          <p:spPr>
            <a:xfrm flipH="false" flipV="false" rot="0">
              <a:off x="0" y="0"/>
              <a:ext cx="1592438" cy="522272"/>
            </a:xfrm>
            <a:custGeom>
              <a:avLst/>
              <a:gdLst/>
              <a:ahLst/>
              <a:cxnLst/>
              <a:rect r="r" b="b" t="t" l="l"/>
              <a:pathLst>
                <a:path h="522272" w="1592438">
                  <a:moveTo>
                    <a:pt x="65303" y="0"/>
                  </a:moveTo>
                  <a:lnTo>
                    <a:pt x="1527135" y="0"/>
                  </a:lnTo>
                  <a:cubicBezTo>
                    <a:pt x="1544454" y="0"/>
                    <a:pt x="1561064" y="6880"/>
                    <a:pt x="1573311" y="19127"/>
                  </a:cubicBezTo>
                  <a:cubicBezTo>
                    <a:pt x="1585557" y="31373"/>
                    <a:pt x="1592438" y="47983"/>
                    <a:pt x="1592438" y="65303"/>
                  </a:cubicBezTo>
                  <a:lnTo>
                    <a:pt x="1592438" y="456969"/>
                  </a:lnTo>
                  <a:cubicBezTo>
                    <a:pt x="1592438" y="493035"/>
                    <a:pt x="1563201" y="522272"/>
                    <a:pt x="1527135" y="522272"/>
                  </a:cubicBezTo>
                  <a:lnTo>
                    <a:pt x="65303" y="522272"/>
                  </a:lnTo>
                  <a:cubicBezTo>
                    <a:pt x="29237" y="522272"/>
                    <a:pt x="0" y="493035"/>
                    <a:pt x="0" y="456969"/>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name="TextBox 4" id="4"/>
            <p:cNvSpPr txBox="true"/>
            <p:nvPr/>
          </p:nvSpPr>
          <p:spPr>
            <a:xfrm>
              <a:off x="0" y="19050"/>
              <a:ext cx="1592438" cy="503222"/>
            </a:xfrm>
            <a:prstGeom prst="rect">
              <a:avLst/>
            </a:prstGeom>
          </p:spPr>
          <p:txBody>
            <a:bodyPr anchor="ctr" rtlCol="false" tIns="50800" lIns="50800" bIns="50800" rIns="50800"/>
            <a:lstStyle/>
            <a:p>
              <a:pPr algn="ctr">
                <a:lnSpc>
                  <a:spcPts val="2553"/>
                </a:lnSpc>
              </a:pPr>
            </a:p>
          </p:txBody>
        </p:sp>
      </p:grpSp>
      <p:sp>
        <p:nvSpPr>
          <p:cNvPr name="Freeform 5" id="5"/>
          <p:cNvSpPr/>
          <p:nvPr/>
        </p:nvSpPr>
        <p:spPr>
          <a:xfrm flipH="false" flipV="false" rot="-10800000">
            <a:off x="9525" y="824316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83809" y="82717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0" y="93555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321750" y="93841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7204191" y="813748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7204191" y="922129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6120382" y="705368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16120382" y="813748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5400000">
            <a:off x="15036573" y="922129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true" flipV="true" rot="5400000">
            <a:off x="12770705" y="813748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true" flipV="true" rot="-10800000">
            <a:off x="12770705" y="9221298"/>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6" id="16"/>
          <p:cNvGrpSpPr/>
          <p:nvPr/>
        </p:nvGrpSpPr>
        <p:grpSpPr>
          <a:xfrm rot="0">
            <a:off x="2481521" y="1977377"/>
            <a:ext cx="6046286" cy="2018884"/>
            <a:chOff x="0" y="0"/>
            <a:chExt cx="1592438" cy="531723"/>
          </a:xfrm>
        </p:grpSpPr>
        <p:sp>
          <p:nvSpPr>
            <p:cNvPr name="Freeform 17" id="17"/>
            <p:cNvSpPr/>
            <p:nvPr/>
          </p:nvSpPr>
          <p:spPr>
            <a:xfrm flipH="false" flipV="false" rot="0">
              <a:off x="0" y="0"/>
              <a:ext cx="1592438" cy="531723"/>
            </a:xfrm>
            <a:custGeom>
              <a:avLst/>
              <a:gdLst/>
              <a:ahLst/>
              <a:cxnLst/>
              <a:rect r="r" b="b" t="t" l="l"/>
              <a:pathLst>
                <a:path h="531723" w="1592438">
                  <a:moveTo>
                    <a:pt x="65303" y="0"/>
                  </a:moveTo>
                  <a:lnTo>
                    <a:pt x="1527135" y="0"/>
                  </a:lnTo>
                  <a:cubicBezTo>
                    <a:pt x="1544454" y="0"/>
                    <a:pt x="1561064" y="6880"/>
                    <a:pt x="1573311" y="19127"/>
                  </a:cubicBezTo>
                  <a:cubicBezTo>
                    <a:pt x="1585557" y="31373"/>
                    <a:pt x="1592438" y="47983"/>
                    <a:pt x="1592438" y="65303"/>
                  </a:cubicBezTo>
                  <a:lnTo>
                    <a:pt x="1592438" y="466420"/>
                  </a:lnTo>
                  <a:cubicBezTo>
                    <a:pt x="1592438" y="483739"/>
                    <a:pt x="1585557" y="500349"/>
                    <a:pt x="1573311" y="512596"/>
                  </a:cubicBezTo>
                  <a:cubicBezTo>
                    <a:pt x="1561064" y="524843"/>
                    <a:pt x="1544454" y="531723"/>
                    <a:pt x="1527135" y="531723"/>
                  </a:cubicBezTo>
                  <a:lnTo>
                    <a:pt x="65303" y="531723"/>
                  </a:lnTo>
                  <a:cubicBezTo>
                    <a:pt x="29237" y="531723"/>
                    <a:pt x="0" y="502486"/>
                    <a:pt x="0" y="466420"/>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name="TextBox 18" id="18"/>
            <p:cNvSpPr txBox="true"/>
            <p:nvPr/>
          </p:nvSpPr>
          <p:spPr>
            <a:xfrm>
              <a:off x="0" y="19050"/>
              <a:ext cx="1592438" cy="512673"/>
            </a:xfrm>
            <a:prstGeom prst="rect">
              <a:avLst/>
            </a:prstGeom>
          </p:spPr>
          <p:txBody>
            <a:bodyPr anchor="ctr" rtlCol="false" tIns="50800" lIns="50800" bIns="50800" rIns="50800"/>
            <a:lstStyle/>
            <a:p>
              <a:pPr algn="ctr">
                <a:lnSpc>
                  <a:spcPts val="2553"/>
                </a:lnSpc>
              </a:pPr>
            </a:p>
          </p:txBody>
        </p:sp>
      </p:grpSp>
      <p:sp>
        <p:nvSpPr>
          <p:cNvPr name="TextBox 19" id="19"/>
          <p:cNvSpPr txBox="true"/>
          <p:nvPr/>
        </p:nvSpPr>
        <p:spPr>
          <a:xfrm rot="0">
            <a:off x="2825091" y="2178574"/>
            <a:ext cx="5702716" cy="1625600"/>
          </a:xfrm>
          <a:prstGeom prst="rect">
            <a:avLst/>
          </a:prstGeom>
        </p:spPr>
        <p:txBody>
          <a:bodyPr anchor="t" rtlCol="false" tIns="0" lIns="0" bIns="0" rIns="0">
            <a:spAutoFit/>
          </a:bodyPr>
          <a:lstStyle/>
          <a:p>
            <a:pPr>
              <a:lnSpc>
                <a:spcPts val="4000"/>
              </a:lnSpc>
            </a:pPr>
            <a:r>
              <a:rPr lang="en-US" sz="4000">
                <a:solidFill>
                  <a:srgbClr val="FFFFFF"/>
                </a:solidFill>
                <a:latin typeface="Kollektif Bold"/>
              </a:rPr>
              <a:t>ARTIFICIAL FLOWERS FOR HOME DECORATION</a:t>
            </a:r>
          </a:p>
        </p:txBody>
      </p:sp>
      <p:sp>
        <p:nvSpPr>
          <p:cNvPr name="TextBox 20" id="20"/>
          <p:cNvSpPr txBox="true"/>
          <p:nvPr/>
        </p:nvSpPr>
        <p:spPr>
          <a:xfrm rot="0">
            <a:off x="2825091" y="6216342"/>
            <a:ext cx="5702716" cy="1625600"/>
          </a:xfrm>
          <a:prstGeom prst="rect">
            <a:avLst/>
          </a:prstGeom>
        </p:spPr>
        <p:txBody>
          <a:bodyPr anchor="t" rtlCol="false" tIns="0" lIns="0" bIns="0" rIns="0">
            <a:spAutoFit/>
          </a:bodyPr>
          <a:lstStyle/>
          <a:p>
            <a:pPr>
              <a:lnSpc>
                <a:spcPts val="4000"/>
              </a:lnSpc>
            </a:pPr>
            <a:r>
              <a:rPr lang="en-US" sz="4000">
                <a:solidFill>
                  <a:srgbClr val="FFFFFF"/>
                </a:solidFill>
                <a:latin typeface="Kollektif Bold"/>
              </a:rPr>
              <a:t>TRANSFORM YOUR SPACE WITH TIMELESS ELEGANCE</a:t>
            </a:r>
          </a:p>
        </p:txBody>
      </p:sp>
      <p:sp>
        <p:nvSpPr>
          <p:cNvPr name="TextBox 21" id="21"/>
          <p:cNvSpPr txBox="true"/>
          <p:nvPr/>
        </p:nvSpPr>
        <p:spPr>
          <a:xfrm rot="0">
            <a:off x="9144000" y="1019175"/>
            <a:ext cx="6713943" cy="1381125"/>
          </a:xfrm>
          <a:prstGeom prst="rect">
            <a:avLst/>
          </a:prstGeom>
        </p:spPr>
        <p:txBody>
          <a:bodyPr anchor="t" rtlCol="false" tIns="0" lIns="0" bIns="0" rIns="0">
            <a:spAutoFit/>
          </a:bodyPr>
          <a:lstStyle/>
          <a:p>
            <a:pPr>
              <a:lnSpc>
                <a:spcPts val="3600"/>
              </a:lnSpc>
            </a:pPr>
            <a:r>
              <a:rPr lang="en-US" sz="3000">
                <a:solidFill>
                  <a:srgbClr val="545454"/>
                </a:solidFill>
                <a:latin typeface="DM Sans"/>
              </a:rPr>
              <a:t>At Eikaebana, we recognize the importance of creating a cozy and welcoming ambiance in your home.</a:t>
            </a:r>
          </a:p>
        </p:txBody>
      </p:sp>
      <p:sp>
        <p:nvSpPr>
          <p:cNvPr name="TextBox 22" id="22"/>
          <p:cNvSpPr txBox="true"/>
          <p:nvPr/>
        </p:nvSpPr>
        <p:spPr>
          <a:xfrm rot="0">
            <a:off x="9144000" y="3038059"/>
            <a:ext cx="6713943" cy="2295525"/>
          </a:xfrm>
          <a:prstGeom prst="rect">
            <a:avLst/>
          </a:prstGeom>
        </p:spPr>
        <p:txBody>
          <a:bodyPr anchor="t" rtlCol="false" tIns="0" lIns="0" bIns="0" rIns="0">
            <a:spAutoFit/>
          </a:bodyPr>
          <a:lstStyle/>
          <a:p>
            <a:pPr>
              <a:lnSpc>
                <a:spcPts val="3600"/>
              </a:lnSpc>
            </a:pPr>
            <a:r>
              <a:rPr lang="en-US" sz="3000">
                <a:solidFill>
                  <a:srgbClr val="545454"/>
                </a:solidFill>
                <a:latin typeface="DM Sans"/>
              </a:rPr>
              <a:t>That's why we present a stunning selection of artificial flowers for home decoration, meticulously designed to enrich any room with their lifelike allure.</a:t>
            </a:r>
          </a:p>
        </p:txBody>
      </p:sp>
      <p:sp>
        <p:nvSpPr>
          <p:cNvPr name="TextBox 23" id="23"/>
          <p:cNvSpPr txBox="true"/>
          <p:nvPr/>
        </p:nvSpPr>
        <p:spPr>
          <a:xfrm rot="0">
            <a:off x="9144000" y="5892391"/>
            <a:ext cx="6713943" cy="1838325"/>
          </a:xfrm>
          <a:prstGeom prst="rect">
            <a:avLst/>
          </a:prstGeom>
        </p:spPr>
        <p:txBody>
          <a:bodyPr anchor="t" rtlCol="false" tIns="0" lIns="0" bIns="0" rIns="0">
            <a:spAutoFit/>
          </a:bodyPr>
          <a:lstStyle/>
          <a:p>
            <a:pPr>
              <a:lnSpc>
                <a:spcPts val="3600"/>
              </a:lnSpc>
            </a:pPr>
            <a:r>
              <a:rPr lang="en-US" sz="3000">
                <a:solidFill>
                  <a:srgbClr val="545454"/>
                </a:solidFill>
                <a:latin typeface="DM Sans"/>
              </a:rPr>
              <a:t>From traditional roses to vibrant orchids, our artificial blooms infuse color and sophistication into your living spaces, sans the upkeep.</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700000">
            <a:off x="-2396474" y="-2921783"/>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2859087" y="-2102233"/>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3073034" y="-1789557"/>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3252636" y="-1431087"/>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3379290" y="-1044819"/>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3523144" y="-605142"/>
            <a:ext cx="4347674" cy="4347674"/>
          </a:xfrm>
          <a:prstGeom prst="line">
            <a:avLst/>
          </a:prstGeom>
          <a:ln cap="flat" w="28575">
            <a:solidFill>
              <a:srgbClr val="8CA9AD"/>
            </a:solidFill>
            <a:prstDash val="solid"/>
            <a:headEnd type="none" len="sm" w="sm"/>
            <a:tailEnd type="none" len="sm" w="sm"/>
          </a:ln>
        </p:spPr>
      </p:sp>
      <p:sp>
        <p:nvSpPr>
          <p:cNvPr name="AutoShape 10" id="10"/>
          <p:cNvSpPr/>
          <p:nvPr/>
        </p:nvSpPr>
        <p:spPr>
          <a:xfrm>
            <a:off x="-3643964" y="-161419"/>
            <a:ext cx="3963599" cy="3985594"/>
          </a:xfrm>
          <a:prstGeom prst="line">
            <a:avLst/>
          </a:prstGeom>
          <a:ln cap="flat" w="28575">
            <a:solidFill>
              <a:srgbClr val="8CA9AD"/>
            </a:solidFill>
            <a:prstDash val="solid"/>
            <a:headEnd type="none" len="sm" w="sm"/>
            <a:tailEnd type="none" len="sm" w="sm"/>
          </a:ln>
        </p:spPr>
      </p:sp>
      <p:sp>
        <p:nvSpPr>
          <p:cNvPr name="TextBox 11" id="11"/>
          <p:cNvSpPr txBox="true"/>
          <p:nvPr/>
        </p:nvSpPr>
        <p:spPr>
          <a:xfrm rot="0">
            <a:off x="11974898" y="5889664"/>
            <a:ext cx="1424407" cy="524510"/>
          </a:xfrm>
          <a:prstGeom prst="rect">
            <a:avLst/>
          </a:prstGeom>
        </p:spPr>
        <p:txBody>
          <a:bodyPr anchor="t" rtlCol="false" tIns="0" lIns="0" bIns="0" rIns="0">
            <a:spAutoFit/>
          </a:bodyPr>
          <a:lstStyle/>
          <a:p>
            <a:pPr algn="ctr">
              <a:lnSpc>
                <a:spcPts val="4479"/>
              </a:lnSpc>
            </a:pPr>
            <a:r>
              <a:rPr lang="en-US" sz="2799" spc="338">
                <a:solidFill>
                  <a:srgbClr val="FFFFFF"/>
                </a:solidFill>
                <a:latin typeface="DM Sans Bold"/>
              </a:rPr>
              <a:t>MAY</a:t>
            </a:r>
          </a:p>
        </p:txBody>
      </p:sp>
      <p:sp>
        <p:nvSpPr>
          <p:cNvPr name="TextBox 12" id="12"/>
          <p:cNvSpPr txBox="true"/>
          <p:nvPr/>
        </p:nvSpPr>
        <p:spPr>
          <a:xfrm rot="0">
            <a:off x="4058666" y="2563615"/>
            <a:ext cx="10031010" cy="4940300"/>
          </a:xfrm>
          <a:prstGeom prst="rect">
            <a:avLst/>
          </a:prstGeom>
        </p:spPr>
        <p:txBody>
          <a:bodyPr anchor="t" rtlCol="false" tIns="0" lIns="0" bIns="0" rIns="0">
            <a:spAutoFit/>
          </a:bodyPr>
          <a:lstStyle/>
          <a:p>
            <a:pPr algn="ctr">
              <a:lnSpc>
                <a:spcPts val="4900"/>
              </a:lnSpc>
            </a:pPr>
            <a:r>
              <a:rPr lang="en-US" sz="3500" spc="112">
                <a:solidFill>
                  <a:srgbClr val="545454"/>
                </a:solidFill>
                <a:latin typeface="DM Sans"/>
              </a:rPr>
              <a:t>Whether you're seeking a captivating centerpiece for your dining table or a romantic touch for your bedroom, our artificial flowers offer the ideal solution. With their realistic appearance and enduring freshness, you can relish the beauty of fresh flowers year-round, minus the concerns of wilting or fading.</a:t>
            </a:r>
          </a:p>
        </p:txBody>
      </p:sp>
      <p:sp>
        <p:nvSpPr>
          <p:cNvPr name="Freeform 13" id="13"/>
          <p:cNvSpPr/>
          <p:nvPr/>
        </p:nvSpPr>
        <p:spPr>
          <a:xfrm flipH="false" flipV="false" rot="0">
            <a:off x="17204191" y="70377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7204191" y="81216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true" flipV="true" rot="5400000">
            <a:off x="17204191" y="92054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6120382" y="59539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6120382" y="70377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5400000">
            <a:off x="15036573" y="81216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10800000">
            <a:off x="16120382" y="92054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true" flipV="true" rot="-10800000">
            <a:off x="15036573" y="92054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798569" y="1844636"/>
            <a:ext cx="8800740" cy="5362207"/>
            <a:chOff x="0" y="0"/>
            <a:chExt cx="2317890" cy="1412268"/>
          </a:xfrm>
        </p:grpSpPr>
        <p:sp>
          <p:nvSpPr>
            <p:cNvPr name="Freeform 3" id="3"/>
            <p:cNvSpPr/>
            <p:nvPr/>
          </p:nvSpPr>
          <p:spPr>
            <a:xfrm flipH="false" flipV="false" rot="0">
              <a:off x="0" y="0"/>
              <a:ext cx="2317890" cy="1412268"/>
            </a:xfrm>
            <a:custGeom>
              <a:avLst/>
              <a:gdLst/>
              <a:ahLst/>
              <a:cxnLst/>
              <a:rect r="r" b="b" t="t" l="l"/>
              <a:pathLst>
                <a:path h="1412268" w="2317890">
                  <a:moveTo>
                    <a:pt x="43984" y="0"/>
                  </a:moveTo>
                  <a:lnTo>
                    <a:pt x="2273906" y="0"/>
                  </a:lnTo>
                  <a:cubicBezTo>
                    <a:pt x="2298198" y="0"/>
                    <a:pt x="2317890" y="19693"/>
                    <a:pt x="2317890" y="43984"/>
                  </a:cubicBezTo>
                  <a:lnTo>
                    <a:pt x="2317890" y="1368284"/>
                  </a:lnTo>
                  <a:cubicBezTo>
                    <a:pt x="2317890" y="1379949"/>
                    <a:pt x="2313256" y="1391137"/>
                    <a:pt x="2305008" y="1399386"/>
                  </a:cubicBezTo>
                  <a:cubicBezTo>
                    <a:pt x="2296759" y="1407634"/>
                    <a:pt x="2285571" y="1412268"/>
                    <a:pt x="2273906" y="1412268"/>
                  </a:cubicBezTo>
                  <a:lnTo>
                    <a:pt x="43984" y="1412268"/>
                  </a:lnTo>
                  <a:cubicBezTo>
                    <a:pt x="32319" y="1412268"/>
                    <a:pt x="21131" y="1407634"/>
                    <a:pt x="12883" y="1399386"/>
                  </a:cubicBezTo>
                  <a:cubicBezTo>
                    <a:pt x="4634" y="1391137"/>
                    <a:pt x="0" y="1379949"/>
                    <a:pt x="0" y="1368284"/>
                  </a:cubicBezTo>
                  <a:lnTo>
                    <a:pt x="0" y="43984"/>
                  </a:lnTo>
                  <a:cubicBezTo>
                    <a:pt x="0" y="32319"/>
                    <a:pt x="4634" y="21131"/>
                    <a:pt x="12883" y="12883"/>
                  </a:cubicBezTo>
                  <a:cubicBezTo>
                    <a:pt x="21131" y="4634"/>
                    <a:pt x="32319" y="0"/>
                    <a:pt x="43984" y="0"/>
                  </a:cubicBezTo>
                  <a:close/>
                </a:path>
              </a:pathLst>
            </a:custGeom>
            <a:solidFill>
              <a:srgbClr val="48CFAE"/>
            </a:solidFill>
          </p:spPr>
        </p:sp>
        <p:sp>
          <p:nvSpPr>
            <p:cNvPr name="TextBox 4" id="4"/>
            <p:cNvSpPr txBox="true"/>
            <p:nvPr/>
          </p:nvSpPr>
          <p:spPr>
            <a:xfrm>
              <a:off x="0" y="-57150"/>
              <a:ext cx="2317890" cy="1469418"/>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2700000">
            <a:off x="12079942" y="7761797"/>
            <a:ext cx="7415398" cy="3565095"/>
            <a:chOff x="0" y="0"/>
            <a:chExt cx="660400" cy="317500"/>
          </a:xfrm>
        </p:grpSpPr>
        <p:sp>
          <p:nvSpPr>
            <p:cNvPr name="Freeform 6" id="6"/>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7" id="7"/>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8" id="8"/>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9" id="9"/>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10" id="10"/>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grpSp>
        <p:nvGrpSpPr>
          <p:cNvPr name="Group 11" id="11"/>
          <p:cNvGrpSpPr/>
          <p:nvPr/>
        </p:nvGrpSpPr>
        <p:grpSpPr>
          <a:xfrm rot="2700000">
            <a:off x="-2137434" y="-3783523"/>
            <a:ext cx="7415398" cy="3565095"/>
            <a:chOff x="0" y="0"/>
            <a:chExt cx="660400" cy="317500"/>
          </a:xfrm>
        </p:grpSpPr>
        <p:sp>
          <p:nvSpPr>
            <p:cNvPr name="Freeform 12" id="12"/>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3" id="13"/>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4" id="14"/>
          <p:cNvSpPr/>
          <p:nvPr/>
        </p:nvSpPr>
        <p:spPr>
          <a:xfrm>
            <a:off x="-2600048" y="-2963974"/>
            <a:ext cx="5185216" cy="5132702"/>
          </a:xfrm>
          <a:prstGeom prst="line">
            <a:avLst/>
          </a:prstGeom>
          <a:ln cap="flat" w="28575">
            <a:solidFill>
              <a:srgbClr val="8CA9AD"/>
            </a:solidFill>
            <a:prstDash val="solid"/>
            <a:headEnd type="none" len="sm" w="sm"/>
            <a:tailEnd type="none" len="sm" w="sm"/>
          </a:ln>
        </p:spPr>
      </p:sp>
      <p:sp>
        <p:nvSpPr>
          <p:cNvPr name="AutoShape 15" id="15"/>
          <p:cNvSpPr/>
          <p:nvPr/>
        </p:nvSpPr>
        <p:spPr>
          <a:xfrm>
            <a:off x="-2813995" y="-2651297"/>
            <a:ext cx="5038853" cy="5038853"/>
          </a:xfrm>
          <a:prstGeom prst="line">
            <a:avLst/>
          </a:prstGeom>
          <a:ln cap="flat" w="28575">
            <a:solidFill>
              <a:srgbClr val="8CA9AD"/>
            </a:solidFill>
            <a:prstDash val="solid"/>
            <a:headEnd type="none" len="sm" w="sm"/>
            <a:tailEnd type="none" len="sm" w="sm"/>
          </a:ln>
        </p:spPr>
      </p:sp>
      <p:sp>
        <p:nvSpPr>
          <p:cNvPr name="AutoShape 16" id="16"/>
          <p:cNvSpPr/>
          <p:nvPr/>
        </p:nvSpPr>
        <p:spPr>
          <a:xfrm>
            <a:off x="-2993596" y="-2292827"/>
            <a:ext cx="4867141" cy="4867141"/>
          </a:xfrm>
          <a:prstGeom prst="line">
            <a:avLst/>
          </a:prstGeom>
          <a:ln cap="flat" w="28575">
            <a:solidFill>
              <a:srgbClr val="8CA9AD"/>
            </a:solidFill>
            <a:prstDash val="solid"/>
            <a:headEnd type="none" len="sm" w="sm"/>
            <a:tailEnd type="none" len="sm" w="sm"/>
          </a:ln>
        </p:spPr>
      </p:sp>
      <p:sp>
        <p:nvSpPr>
          <p:cNvPr name="AutoShape 17" id="17"/>
          <p:cNvSpPr/>
          <p:nvPr/>
        </p:nvSpPr>
        <p:spPr>
          <a:xfrm>
            <a:off x="-3120251" y="-1906560"/>
            <a:ext cx="4690515" cy="4690515"/>
          </a:xfrm>
          <a:prstGeom prst="line">
            <a:avLst/>
          </a:prstGeom>
          <a:ln cap="flat" w="28575">
            <a:solidFill>
              <a:srgbClr val="8CA9AD"/>
            </a:solidFill>
            <a:prstDash val="solid"/>
            <a:headEnd type="none" len="sm" w="sm"/>
            <a:tailEnd type="none" len="sm" w="sm"/>
          </a:ln>
        </p:spPr>
      </p:sp>
      <p:sp>
        <p:nvSpPr>
          <p:cNvPr name="AutoShape 18" id="18"/>
          <p:cNvSpPr/>
          <p:nvPr/>
        </p:nvSpPr>
        <p:spPr>
          <a:xfrm>
            <a:off x="-3264105" y="-1466883"/>
            <a:ext cx="4347674" cy="4347674"/>
          </a:xfrm>
          <a:prstGeom prst="line">
            <a:avLst/>
          </a:prstGeom>
          <a:ln cap="flat" w="28575">
            <a:solidFill>
              <a:srgbClr val="8CA9AD"/>
            </a:solidFill>
            <a:prstDash val="solid"/>
            <a:headEnd type="none" len="sm" w="sm"/>
            <a:tailEnd type="none" len="sm" w="sm"/>
          </a:ln>
        </p:spPr>
      </p:sp>
      <p:sp>
        <p:nvSpPr>
          <p:cNvPr name="AutoShape 19" id="19"/>
          <p:cNvSpPr/>
          <p:nvPr/>
        </p:nvSpPr>
        <p:spPr>
          <a:xfrm>
            <a:off x="-3384925" y="-1023159"/>
            <a:ext cx="3963599" cy="3985594"/>
          </a:xfrm>
          <a:prstGeom prst="line">
            <a:avLst/>
          </a:prstGeom>
          <a:ln cap="flat" w="28575">
            <a:solidFill>
              <a:srgbClr val="8CA9AD"/>
            </a:solidFill>
            <a:prstDash val="solid"/>
            <a:headEnd type="none" len="sm" w="sm"/>
            <a:tailEnd type="none" len="sm" w="sm"/>
          </a:ln>
        </p:spPr>
      </p:sp>
      <p:sp>
        <p:nvSpPr>
          <p:cNvPr name="AutoShape 20" id="20"/>
          <p:cNvSpPr/>
          <p:nvPr/>
        </p:nvSpPr>
        <p:spPr>
          <a:xfrm>
            <a:off x="-3359157" y="-461526"/>
            <a:ext cx="3377485" cy="3360058"/>
          </a:xfrm>
          <a:prstGeom prst="line">
            <a:avLst/>
          </a:prstGeom>
          <a:ln cap="flat" w="28575">
            <a:solidFill>
              <a:srgbClr val="8CA9AD"/>
            </a:solidFill>
            <a:prstDash val="solid"/>
            <a:headEnd type="none" len="sm" w="sm"/>
            <a:tailEnd type="none" len="sm" w="sm"/>
          </a:ln>
        </p:spPr>
      </p:sp>
      <p:sp>
        <p:nvSpPr>
          <p:cNvPr name="TextBox 21" id="21"/>
          <p:cNvSpPr txBox="true"/>
          <p:nvPr/>
        </p:nvSpPr>
        <p:spPr>
          <a:xfrm rot="0">
            <a:off x="9144000" y="2025888"/>
            <a:ext cx="8115300" cy="4953000"/>
          </a:xfrm>
          <a:prstGeom prst="rect">
            <a:avLst/>
          </a:prstGeom>
        </p:spPr>
        <p:txBody>
          <a:bodyPr anchor="t" rtlCol="false" tIns="0" lIns="0" bIns="0" rIns="0">
            <a:spAutoFit/>
          </a:bodyPr>
          <a:lstStyle/>
          <a:p>
            <a:pPr>
              <a:lnSpc>
                <a:spcPts val="3900"/>
              </a:lnSpc>
            </a:pPr>
            <a:r>
              <a:rPr lang="en-US" sz="3000">
                <a:solidFill>
                  <a:srgbClr val="FFFFFF"/>
                </a:solidFill>
                <a:latin typeface="DM Sans Italics"/>
              </a:rPr>
              <a:t>In addition to our captivating array of artificial flowers, Eikaebana boasts an extensive variety of </a:t>
            </a:r>
            <a:r>
              <a:rPr lang="en-US" sz="3000" u="sng">
                <a:solidFill>
                  <a:srgbClr val="FFFFFF"/>
                </a:solidFill>
                <a:latin typeface="DM Sans Bold Italics"/>
                <a:hlinkClick r:id="rId2" tooltip="https://shop.eikaebana.com"/>
              </a:rPr>
              <a:t>artificial plants for home decor</a:t>
            </a:r>
            <a:r>
              <a:rPr lang="en-US" sz="3000">
                <a:solidFill>
                  <a:srgbClr val="FFFFFF"/>
                </a:solidFill>
                <a:latin typeface="DM Sans Italics"/>
              </a:rPr>
              <a:t>. From verdant foliage to lifelike succulents, our artificial plants bring the serenity of nature into your home, devoid of the need for watering or sunlight. Perfect for infusing any room with a touch of greenery, our artificial plants are versatile accents that harmonize with any decorating motif.</a:t>
            </a:r>
          </a:p>
        </p:txBody>
      </p:sp>
      <p:sp>
        <p:nvSpPr>
          <p:cNvPr name="TextBox 22" id="22"/>
          <p:cNvSpPr txBox="true"/>
          <p:nvPr/>
        </p:nvSpPr>
        <p:spPr>
          <a:xfrm rot="0">
            <a:off x="1873545" y="4033379"/>
            <a:ext cx="6450454" cy="1628775"/>
          </a:xfrm>
          <a:prstGeom prst="rect">
            <a:avLst/>
          </a:prstGeom>
        </p:spPr>
        <p:txBody>
          <a:bodyPr anchor="t" rtlCol="false" tIns="0" lIns="0" bIns="0" rIns="0">
            <a:spAutoFit/>
          </a:bodyPr>
          <a:lstStyle/>
          <a:p>
            <a:pPr algn="ctr">
              <a:lnSpc>
                <a:spcPts val="4320"/>
              </a:lnSpc>
            </a:pPr>
            <a:r>
              <a:rPr lang="en-US" sz="3600">
                <a:solidFill>
                  <a:srgbClr val="545454"/>
                </a:solidFill>
                <a:latin typeface="DM Sans Bold"/>
              </a:rPr>
              <a:t>Artificial Plants for Home Decor: Embrace Nature's Beauty Indoors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9" id="19"/>
          <p:cNvGrpSpPr/>
          <p:nvPr/>
        </p:nvGrpSpPr>
        <p:grpSpPr>
          <a:xfrm rot="2700000">
            <a:off x="14381224" y="7574679"/>
            <a:ext cx="7415398" cy="3565095"/>
            <a:chOff x="0" y="0"/>
            <a:chExt cx="660400" cy="317500"/>
          </a:xfrm>
        </p:grpSpPr>
        <p:sp>
          <p:nvSpPr>
            <p:cNvPr name="Freeform 20" id="20"/>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1" id="21"/>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2" id="22"/>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23" id="23"/>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24" id="24"/>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25" id="25"/>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26" id="26"/>
          <p:cNvSpPr/>
          <p:nvPr/>
        </p:nvSpPr>
        <p:spPr>
          <a:xfrm>
            <a:off x="13254553" y="9891320"/>
            <a:ext cx="4347674" cy="4347674"/>
          </a:xfrm>
          <a:prstGeom prst="line">
            <a:avLst/>
          </a:prstGeom>
          <a:ln cap="flat" w="28575">
            <a:solidFill>
              <a:srgbClr val="8CA9AD"/>
            </a:solidFill>
            <a:prstDash val="solid"/>
            <a:headEnd type="none" len="sm" w="sm"/>
            <a:tailEnd type="none" len="sm" w="sm"/>
          </a:ln>
        </p:spPr>
      </p:sp>
      <p:grpSp>
        <p:nvGrpSpPr>
          <p:cNvPr name="Group 27" id="27"/>
          <p:cNvGrpSpPr/>
          <p:nvPr/>
        </p:nvGrpSpPr>
        <p:grpSpPr>
          <a:xfrm rot="2700000">
            <a:off x="-1376391" y="-3093321"/>
            <a:ext cx="7415398" cy="3565095"/>
            <a:chOff x="0" y="0"/>
            <a:chExt cx="660400" cy="317500"/>
          </a:xfrm>
        </p:grpSpPr>
        <p:sp>
          <p:nvSpPr>
            <p:cNvPr name="Freeform 28" id="28"/>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9" id="29"/>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0" id="30"/>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1" id="31"/>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2" id="32"/>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3" id="33"/>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4" id="34"/>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35" id="35"/>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36" id="36"/>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37" id="37"/>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38" id="38"/>
          <p:cNvSpPr txBox="true"/>
          <p:nvPr/>
        </p:nvSpPr>
        <p:spPr>
          <a:xfrm rot="0">
            <a:off x="3784200" y="3876675"/>
            <a:ext cx="10719600" cy="2752725"/>
          </a:xfrm>
          <a:prstGeom prst="rect">
            <a:avLst/>
          </a:prstGeom>
        </p:spPr>
        <p:txBody>
          <a:bodyPr anchor="t" rtlCol="false" tIns="0" lIns="0" bIns="0" rIns="0">
            <a:spAutoFit/>
          </a:bodyPr>
          <a:lstStyle/>
          <a:p>
            <a:pPr algn="ctr">
              <a:lnSpc>
                <a:spcPts val="3600"/>
              </a:lnSpc>
            </a:pPr>
            <a:r>
              <a:rPr lang="en-US" sz="3000">
                <a:solidFill>
                  <a:srgbClr val="545454"/>
                </a:solidFill>
                <a:latin typeface="DM Sans"/>
              </a:rPr>
              <a:t>Whether you're fashioning a botanical display for your living room or imparting a fresh vibe to your kitchen, our artificial plants provide the perfect answer. With their authentic textures and vibrant hues, our plants introduce depth and vitality to your decor, creating an inviting atmosphere in any space.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700000">
            <a:off x="14034654" y="-4091495"/>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flipV="true">
            <a:off x="16779354" y="-3323851"/>
            <a:ext cx="5132702" cy="5185216"/>
          </a:xfrm>
          <a:prstGeom prst="line">
            <a:avLst/>
          </a:prstGeom>
          <a:ln cap="flat" w="28575">
            <a:solidFill>
              <a:srgbClr val="8CA9AD"/>
            </a:solidFill>
            <a:prstDash val="solid"/>
            <a:headEnd type="none" len="sm" w="sm"/>
            <a:tailEnd type="none" len="sm" w="sm"/>
          </a:ln>
        </p:spPr>
      </p:sp>
      <p:sp>
        <p:nvSpPr>
          <p:cNvPr name="AutoShape 6" id="6"/>
          <p:cNvSpPr/>
          <p:nvPr/>
        </p:nvSpPr>
        <p:spPr>
          <a:xfrm flipV="true">
            <a:off x="17092031" y="-2963542"/>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flipV="true">
            <a:off x="17450501" y="-2612228"/>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flipV="true">
            <a:off x="17836769" y="-2308948"/>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flipV="true">
            <a:off x="18276445" y="-1822252"/>
            <a:ext cx="4347674" cy="4347674"/>
          </a:xfrm>
          <a:prstGeom prst="line">
            <a:avLst/>
          </a:prstGeom>
          <a:ln cap="flat" w="28575">
            <a:solidFill>
              <a:srgbClr val="8CA9AD"/>
            </a:solidFill>
            <a:prstDash val="solid"/>
            <a:headEnd type="none" len="sm" w="sm"/>
            <a:tailEnd type="none" len="sm" w="sm"/>
          </a:ln>
        </p:spPr>
      </p:sp>
      <p:sp>
        <p:nvSpPr>
          <p:cNvPr name="Freeform 10" id="10"/>
          <p:cNvSpPr/>
          <p:nvPr/>
        </p:nvSpPr>
        <p:spPr>
          <a:xfrm flipH="false" flipV="false" rot="0">
            <a:off x="9262306" y="2525422"/>
            <a:ext cx="8188195" cy="5456664"/>
          </a:xfrm>
          <a:custGeom>
            <a:avLst/>
            <a:gdLst/>
            <a:ahLst/>
            <a:cxnLst/>
            <a:rect r="r" b="b" t="t" l="l"/>
            <a:pathLst>
              <a:path h="5456664" w="8188195">
                <a:moveTo>
                  <a:pt x="0" y="0"/>
                </a:moveTo>
                <a:lnTo>
                  <a:pt x="8188195" y="0"/>
                </a:lnTo>
                <a:lnTo>
                  <a:pt x="8188195" y="5456664"/>
                </a:lnTo>
                <a:lnTo>
                  <a:pt x="0" y="5456664"/>
                </a:lnTo>
                <a:lnTo>
                  <a:pt x="0" y="0"/>
                </a:lnTo>
                <a:close/>
              </a:path>
            </a:pathLst>
          </a:custGeom>
          <a:blipFill>
            <a:blip r:embed="rId2"/>
            <a:stretch>
              <a:fillRect l="0" t="0" r="0" b="0"/>
            </a:stretch>
          </a:blipFill>
        </p:spPr>
      </p:sp>
      <p:sp>
        <p:nvSpPr>
          <p:cNvPr name="TextBox 11" id="11"/>
          <p:cNvSpPr txBox="true"/>
          <p:nvPr/>
        </p:nvSpPr>
        <p:spPr>
          <a:xfrm rot="0">
            <a:off x="1485129" y="1570058"/>
            <a:ext cx="6967300" cy="2367915"/>
          </a:xfrm>
          <a:prstGeom prst="rect">
            <a:avLst/>
          </a:prstGeom>
        </p:spPr>
        <p:txBody>
          <a:bodyPr anchor="t" rtlCol="false" tIns="0" lIns="0" bIns="0" rIns="0">
            <a:spAutoFit/>
          </a:bodyPr>
          <a:lstStyle/>
          <a:p>
            <a:pPr>
              <a:lnSpc>
                <a:spcPts val="4455"/>
              </a:lnSpc>
            </a:pPr>
            <a:r>
              <a:rPr lang="en-US" sz="4500">
                <a:solidFill>
                  <a:srgbClr val="227C9D"/>
                </a:solidFill>
                <a:latin typeface="Kollektif Bold"/>
              </a:rPr>
              <a:t>ARTIFICIAL SILK FLOWERS WHOLESALE: EXCEPTIONAL QUALITY AND VALUE</a:t>
            </a:r>
          </a:p>
        </p:txBody>
      </p:sp>
      <p:sp>
        <p:nvSpPr>
          <p:cNvPr name="TextBox 12" id="12"/>
          <p:cNvSpPr txBox="true"/>
          <p:nvPr/>
        </p:nvSpPr>
        <p:spPr>
          <a:xfrm rot="0">
            <a:off x="1485129" y="4419600"/>
            <a:ext cx="6713943" cy="5029200"/>
          </a:xfrm>
          <a:prstGeom prst="rect">
            <a:avLst/>
          </a:prstGeom>
        </p:spPr>
        <p:txBody>
          <a:bodyPr anchor="t" rtlCol="false" tIns="0" lIns="0" bIns="0" rIns="0">
            <a:spAutoFit/>
          </a:bodyPr>
          <a:lstStyle/>
          <a:p>
            <a:pPr>
              <a:lnSpc>
                <a:spcPts val="3359"/>
              </a:lnSpc>
            </a:pPr>
            <a:r>
              <a:rPr lang="en-US" sz="2799">
                <a:solidFill>
                  <a:srgbClr val="545454"/>
                </a:solidFill>
                <a:latin typeface="DM Sans"/>
              </a:rPr>
              <a:t>At Eikaebana, we are dedicated to furnishing our customers with top-tier artificial flowers and plants at wholesale prices. Our </a:t>
            </a:r>
            <a:r>
              <a:rPr lang="en-US" sz="2799" u="sng">
                <a:solidFill>
                  <a:srgbClr val="545454"/>
                </a:solidFill>
                <a:latin typeface="DM Sans Bold"/>
                <a:hlinkClick r:id="rId3" tooltip="https://shop.eikaebana.com"/>
              </a:rPr>
              <a:t>artificial silk flowers wholesale</a:t>
            </a:r>
            <a:r>
              <a:rPr lang="en-US" sz="2799">
                <a:solidFill>
                  <a:srgbClr val="545454"/>
                </a:solidFill>
                <a:latin typeface="DM Sans"/>
              </a:rPr>
              <a:t> options deliver unparalleled value, enabling you to stock up on your preferred blooms and plants without straining your budget. Whether you're a seasoned decorator, event planner, or home enthusiast, our wholesale choices simplify the pursuit of beauty and elegance.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9" id="19"/>
          <p:cNvGrpSpPr/>
          <p:nvPr/>
        </p:nvGrpSpPr>
        <p:grpSpPr>
          <a:xfrm rot="2700000">
            <a:off x="14381224" y="7574679"/>
            <a:ext cx="7415398" cy="3565095"/>
            <a:chOff x="0" y="0"/>
            <a:chExt cx="660400" cy="317500"/>
          </a:xfrm>
        </p:grpSpPr>
        <p:sp>
          <p:nvSpPr>
            <p:cNvPr name="Freeform 20" id="20"/>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1" id="21"/>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2" id="22"/>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23" id="23"/>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24" id="24"/>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25" id="25"/>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26" id="26"/>
          <p:cNvSpPr/>
          <p:nvPr/>
        </p:nvSpPr>
        <p:spPr>
          <a:xfrm>
            <a:off x="13254553" y="9891320"/>
            <a:ext cx="4347674" cy="4347674"/>
          </a:xfrm>
          <a:prstGeom prst="line">
            <a:avLst/>
          </a:prstGeom>
          <a:ln cap="flat" w="28575">
            <a:solidFill>
              <a:srgbClr val="8CA9AD"/>
            </a:solidFill>
            <a:prstDash val="solid"/>
            <a:headEnd type="none" len="sm" w="sm"/>
            <a:tailEnd type="none" len="sm" w="sm"/>
          </a:ln>
        </p:spPr>
      </p:sp>
      <p:grpSp>
        <p:nvGrpSpPr>
          <p:cNvPr name="Group 27" id="27"/>
          <p:cNvGrpSpPr/>
          <p:nvPr/>
        </p:nvGrpSpPr>
        <p:grpSpPr>
          <a:xfrm rot="2700000">
            <a:off x="-1376391" y="-3093321"/>
            <a:ext cx="7415398" cy="3565095"/>
            <a:chOff x="0" y="0"/>
            <a:chExt cx="660400" cy="317500"/>
          </a:xfrm>
        </p:grpSpPr>
        <p:sp>
          <p:nvSpPr>
            <p:cNvPr name="Freeform 28" id="28"/>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9" id="29"/>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0" id="30"/>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1" id="31"/>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2" id="32"/>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3" id="33"/>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4" id="34"/>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35" id="35"/>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36" id="36"/>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37" id="37"/>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38" id="38"/>
          <p:cNvSpPr txBox="true"/>
          <p:nvPr/>
        </p:nvSpPr>
        <p:spPr>
          <a:xfrm rot="0">
            <a:off x="3784200" y="4086225"/>
            <a:ext cx="10719600" cy="2295525"/>
          </a:xfrm>
          <a:prstGeom prst="rect">
            <a:avLst/>
          </a:prstGeom>
        </p:spPr>
        <p:txBody>
          <a:bodyPr anchor="t" rtlCol="false" tIns="0" lIns="0" bIns="0" rIns="0">
            <a:spAutoFit/>
          </a:bodyPr>
          <a:lstStyle/>
          <a:p>
            <a:pPr algn="ctr">
              <a:lnSpc>
                <a:spcPts val="3600"/>
              </a:lnSpc>
            </a:pPr>
            <a:r>
              <a:rPr lang="en-US" sz="3000">
                <a:solidFill>
                  <a:srgbClr val="545454"/>
                </a:solidFill>
                <a:latin typeface="DM Sans"/>
              </a:rPr>
              <a:t>Our wholesale range encompasses a diverse selection of artificial flowers and plants, ensuring you find the perfect pieces to realize your decorating vision. From opulent bouquets to verdant arrangements, our wholesale offerings cater to every preference and budget.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DAGDG-zdbrM</dc:identifier>
  <dcterms:modified xsi:type="dcterms:W3CDTF">2011-08-01T06:04:30Z</dcterms:modified>
  <cp:revision>1</cp:revision>
  <dc:title>Artificial Flora for Home Bliss: Enhance Your Living Spaces with Flowers and Plants</dc:title>
</cp:coreProperties>
</file>