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 id="257" r:id="rId25"/>
    <p:sldId id="258" r:id="rId26"/>
    <p:sldId id="259" r:id="rId27"/>
    <p:sldId id="260" r:id="rId28"/>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League Spartan" charset="1" panose="00000800000000000000"/>
      <p:regular r:id="rId10"/>
    </p:embeddedFont>
    <p:embeddedFont>
      <p:font typeface="Cardo" charset="1" panose="02020600000000000000"/>
      <p:regular r:id="rId11"/>
    </p:embeddedFont>
    <p:embeddedFont>
      <p:font typeface="Cardo Bold" charset="1" panose="02020804080000020003"/>
      <p:regular r:id="rId12"/>
    </p:embeddedFont>
    <p:embeddedFont>
      <p:font typeface="Cardo Italics" charset="1" panose="02020600000000000000"/>
      <p:regular r:id="rId13"/>
    </p:embeddedFont>
    <p:embeddedFont>
      <p:font typeface="Comic Sans" charset="1" panose="03000702030302020204"/>
      <p:regular r:id="rId14"/>
    </p:embeddedFont>
    <p:embeddedFont>
      <p:font typeface="Comic Sans Bold" charset="1" panose="03000902030302020204"/>
      <p:regular r:id="rId15"/>
    </p:embeddedFont>
    <p:embeddedFont>
      <p:font typeface="Comic Sans Italics" charset="1" panose="03000702030302060204"/>
      <p:regular r:id="rId16"/>
    </p:embeddedFont>
    <p:embeddedFont>
      <p:font typeface="Comic Sans Bold Italics" charset="1" panose="03000902030302060204"/>
      <p:regular r:id="rId17"/>
    </p:embeddedFont>
    <p:embeddedFont>
      <p:font typeface="Canva Sans" charset="1" panose="020B0503030501040103"/>
      <p:regular r:id="rId18"/>
    </p:embeddedFont>
    <p:embeddedFont>
      <p:font typeface="Canva Sans Bold" charset="1" panose="020B0803030501040103"/>
      <p:regular r:id="rId19"/>
    </p:embeddedFont>
    <p:embeddedFont>
      <p:font typeface="Canva Sans Italics" charset="1" panose="020B0503030501040103"/>
      <p:regular r:id="rId20"/>
    </p:embeddedFont>
    <p:embeddedFont>
      <p:font typeface="Canva Sans Bold Italics" charset="1" panose="020B0803030501040103"/>
      <p:regular r:id="rId21"/>
    </p:embeddedFont>
    <p:embeddedFont>
      <p:font typeface="Canva Sans Medium" charset="1" panose="020B0603030501040103"/>
      <p:regular r:id="rId22"/>
    </p:embeddedFont>
    <p:embeddedFont>
      <p:font typeface="Canva Sans Medium Italics" charset="1" panose="020B0603030501040103"/>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25" Target="slides/slide2.xml" Type="http://schemas.openxmlformats.org/officeDocument/2006/relationships/slide"/><Relationship Id="rId26" Target="slides/slide3.xml" Type="http://schemas.openxmlformats.org/officeDocument/2006/relationships/slide"/><Relationship Id="rId27" Target="slides/slide4.xml" Type="http://schemas.openxmlformats.org/officeDocument/2006/relationships/slide"/><Relationship Id="rId28" Target="slides/slide5.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70323" y="3412279"/>
            <a:ext cx="10747353" cy="3022693"/>
          </a:xfrm>
          <a:custGeom>
            <a:avLst/>
            <a:gdLst/>
            <a:ahLst/>
            <a:cxnLst/>
            <a:rect r="r" b="b" t="t" l="l"/>
            <a:pathLst>
              <a:path h="3022693" w="10747353">
                <a:moveTo>
                  <a:pt x="0" y="0"/>
                </a:moveTo>
                <a:lnTo>
                  <a:pt x="10747354" y="0"/>
                </a:lnTo>
                <a:lnTo>
                  <a:pt x="10747354" y="3022693"/>
                </a:lnTo>
                <a:lnTo>
                  <a:pt x="0" y="3022693"/>
                </a:lnTo>
                <a:lnTo>
                  <a:pt x="0" y="0"/>
                </a:lnTo>
                <a:close/>
              </a:path>
            </a:pathLst>
          </a:custGeom>
          <a:blipFill>
            <a:blip r:embed="rId2"/>
            <a:stretch>
              <a:fillRect l="0" t="0" r="0" b="0"/>
            </a:stretch>
          </a:blipFill>
        </p:spPr>
      </p:sp>
      <p:sp>
        <p:nvSpPr>
          <p:cNvPr name="TextBox 3" id="3"/>
          <p:cNvSpPr txBox="true"/>
          <p:nvPr/>
        </p:nvSpPr>
        <p:spPr>
          <a:xfrm rot="0">
            <a:off x="1260574" y="7535758"/>
            <a:ext cx="15766852" cy="1193788"/>
          </a:xfrm>
          <a:prstGeom prst="rect">
            <a:avLst/>
          </a:prstGeom>
        </p:spPr>
        <p:txBody>
          <a:bodyPr anchor="t" rtlCol="false" tIns="0" lIns="0" bIns="0" rIns="0">
            <a:spAutoFit/>
          </a:bodyPr>
          <a:lstStyle/>
          <a:p>
            <a:pPr algn="ctr">
              <a:lnSpc>
                <a:spcPts val="9800"/>
              </a:lnSpc>
            </a:pPr>
            <a:r>
              <a:rPr lang="en-US" sz="7000">
                <a:solidFill>
                  <a:srgbClr val="66AC5B"/>
                </a:solidFill>
                <a:latin typeface="Cardo Bold"/>
              </a:rPr>
              <a:t>NDIS Support Coordination Brisbrane</a:t>
            </a:r>
          </a:p>
        </p:txBody>
      </p:sp>
    </p:spTree>
  </p:cSld>
  <p:clrMapOvr>
    <a:masterClrMapping/>
  </p:clrMapOvr>
</p:sld>
</file>

<file path=ppt/slides/slide2.xml><?xml version="1.0" encoding="utf-8"?>
<p:sld xmlns:p="http://schemas.openxmlformats.org/presentationml/2006/main" xmlns:a="http://schemas.openxmlformats.org/drawingml/2006/main">
  <p:cSld>
    <p:bg>
      <p:bgPr>
        <a:gradFill rotWithShape="true">
          <a:gsLst>
            <a:gs pos="0">
              <a:srgbClr val="FFFFFF">
                <a:alpha val="100000"/>
              </a:srgbClr>
            </a:gs>
            <a:gs pos="100000">
              <a:srgbClr val="E6CF57">
                <a:alpha val="100000"/>
              </a:srgbClr>
            </a:gs>
          </a:gsLst>
          <a:path path="circle">
            <a:fillToRect l="50000" r="50000" t="50000" b="50000"/>
          </a:path>
        </a:gra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376173" cy="6480004"/>
            <a:chOff x="0" y="0"/>
            <a:chExt cx="21834897" cy="8640005"/>
          </a:xfrm>
        </p:grpSpPr>
        <p:sp>
          <p:nvSpPr>
            <p:cNvPr name="TextBox 3" id="3"/>
            <p:cNvSpPr txBox="true"/>
            <p:nvPr/>
          </p:nvSpPr>
          <p:spPr>
            <a:xfrm rot="0">
              <a:off x="0" y="-57150"/>
              <a:ext cx="21640800" cy="1785007"/>
            </a:xfrm>
            <a:prstGeom prst="rect">
              <a:avLst/>
            </a:prstGeom>
          </p:spPr>
          <p:txBody>
            <a:bodyPr anchor="t" rtlCol="false" tIns="0" lIns="0" bIns="0" rIns="0">
              <a:spAutoFit/>
            </a:bodyPr>
            <a:lstStyle/>
            <a:p>
              <a:pPr algn="ctr" marL="559157" indent="-279578" lvl="1">
                <a:lnSpc>
                  <a:spcPts val="3625"/>
                </a:lnSpc>
                <a:buFont typeface="Arial"/>
                <a:buChar char="•"/>
              </a:pPr>
              <a:r>
                <a:rPr lang="en-US" sz="2589">
                  <a:solidFill>
                    <a:srgbClr val="377914"/>
                  </a:solidFill>
                  <a:latin typeface="Comic Sans Bold"/>
                </a:rPr>
                <a:t>NDIA registered, Support Coordination Psychosocial Recovery Coach Case Management Services work with clients who have a physical disability or psychosocial mental health disability. Our professional team is experienced in providing NDIS Services.</a:t>
              </a:r>
            </a:p>
          </p:txBody>
        </p:sp>
        <p:sp>
          <p:nvSpPr>
            <p:cNvPr name="TextBox 4" id="4"/>
            <p:cNvSpPr txBox="true"/>
            <p:nvPr/>
          </p:nvSpPr>
          <p:spPr>
            <a:xfrm rot="0">
              <a:off x="0" y="3541717"/>
              <a:ext cx="21640800" cy="1944683"/>
            </a:xfrm>
            <a:prstGeom prst="rect">
              <a:avLst/>
            </a:prstGeom>
          </p:spPr>
          <p:txBody>
            <a:bodyPr anchor="t" rtlCol="false" tIns="0" lIns="0" bIns="0" rIns="0">
              <a:spAutoFit/>
            </a:bodyPr>
            <a:lstStyle/>
            <a:p>
              <a:pPr algn="ctr" marL="609246" indent="-304623" lvl="1">
                <a:lnSpc>
                  <a:spcPts val="3950"/>
                </a:lnSpc>
                <a:buFont typeface="Arial"/>
                <a:buChar char="•"/>
              </a:pPr>
              <a:r>
                <a:rPr lang="en-US" sz="2821">
                  <a:solidFill>
                    <a:srgbClr val="377914"/>
                  </a:solidFill>
                  <a:latin typeface="Comic Sans Bold"/>
                </a:rPr>
                <a:t>Our support coordinators are able to provide you with assistance to manage your funding package by helping you to access suitable providers and supports to help you achieve your personal goals.</a:t>
              </a:r>
            </a:p>
          </p:txBody>
        </p:sp>
        <p:sp>
          <p:nvSpPr>
            <p:cNvPr name="TextBox 5" id="5"/>
            <p:cNvSpPr txBox="true"/>
            <p:nvPr/>
          </p:nvSpPr>
          <p:spPr>
            <a:xfrm rot="0">
              <a:off x="194097" y="7296150"/>
              <a:ext cx="21640800" cy="1343855"/>
            </a:xfrm>
            <a:prstGeom prst="rect">
              <a:avLst/>
            </a:prstGeom>
          </p:spPr>
          <p:txBody>
            <a:bodyPr anchor="t" rtlCol="false" tIns="0" lIns="0" bIns="0" rIns="0">
              <a:spAutoFit/>
            </a:bodyPr>
            <a:lstStyle/>
            <a:p>
              <a:pPr algn="ctr" marL="635860" indent="-317930" lvl="1">
                <a:lnSpc>
                  <a:spcPts val="4123"/>
                </a:lnSpc>
                <a:buFont typeface="Arial"/>
                <a:buChar char="•"/>
              </a:pPr>
              <a:r>
                <a:rPr lang="en-US" sz="2945">
                  <a:solidFill>
                    <a:srgbClr val="377914"/>
                  </a:solidFill>
                  <a:latin typeface="Comic Sans Bold"/>
                </a:rPr>
                <a:t>The support coordinators will maintain a client-centered approach to empower you to feel you have choice and control over the decisions you make</a:t>
              </a:r>
            </a:p>
          </p:txBody>
        </p:sp>
      </p:grpSp>
    </p:spTree>
  </p:cSld>
  <p:clrMapOvr>
    <a:masterClrMapping/>
  </p:clrMapOvr>
</p:sld>
</file>

<file path=ppt/slides/slide3.xml><?xml version="1.0" encoding="utf-8"?>
<p:sld xmlns:p="http://schemas.openxmlformats.org/presentationml/2006/main" xmlns:a="http://schemas.openxmlformats.org/drawingml/2006/main">
  <p:cSld>
    <p:bg>
      <p:bgPr>
        <a:gradFill rotWithShape="true">
          <a:gsLst>
            <a:gs pos="0">
              <a:srgbClr val="FFFFFF">
                <a:alpha val="100000"/>
              </a:srgbClr>
            </a:gs>
            <a:gs pos="100000">
              <a:srgbClr val="E6CF57">
                <a:alpha val="100000"/>
              </a:srgbClr>
            </a:gs>
          </a:gsLst>
          <a:path path="circle">
            <a:fillToRect l="50000" r="50000" t="50000" b="50000"/>
          </a:path>
        </a:gradFill>
      </p:bgPr>
    </p:bg>
    <p:spTree>
      <p:nvGrpSpPr>
        <p:cNvPr id="1" name=""/>
        <p:cNvGrpSpPr/>
        <p:nvPr/>
      </p:nvGrpSpPr>
      <p:grpSpPr>
        <a:xfrm>
          <a:off x="0" y="0"/>
          <a:ext cx="0" cy="0"/>
          <a:chOff x="0" y="0"/>
          <a:chExt cx="0" cy="0"/>
        </a:xfrm>
      </p:grpSpPr>
      <p:sp>
        <p:nvSpPr>
          <p:cNvPr name="TextBox 2" id="2"/>
          <p:cNvSpPr txBox="true"/>
          <p:nvPr/>
        </p:nvSpPr>
        <p:spPr>
          <a:xfrm rot="0">
            <a:off x="819773" y="258767"/>
            <a:ext cx="6699945" cy="1377942"/>
          </a:xfrm>
          <a:prstGeom prst="rect">
            <a:avLst/>
          </a:prstGeom>
        </p:spPr>
        <p:txBody>
          <a:bodyPr anchor="t" rtlCol="false" tIns="0" lIns="0" bIns="0" rIns="0">
            <a:spAutoFit/>
          </a:bodyPr>
          <a:lstStyle/>
          <a:p>
            <a:pPr algn="ctr">
              <a:lnSpc>
                <a:spcPts val="11200"/>
              </a:lnSpc>
            </a:pPr>
            <a:r>
              <a:rPr lang="en-US" sz="8000">
                <a:solidFill>
                  <a:srgbClr val="66AC5B"/>
                </a:solidFill>
                <a:latin typeface="League Spartan"/>
              </a:rPr>
              <a:t>Our Services</a:t>
            </a:r>
          </a:p>
        </p:txBody>
      </p:sp>
      <p:sp>
        <p:nvSpPr>
          <p:cNvPr name="TextBox 3" id="3"/>
          <p:cNvSpPr txBox="true"/>
          <p:nvPr/>
        </p:nvSpPr>
        <p:spPr>
          <a:xfrm rot="0">
            <a:off x="397755" y="1631034"/>
            <a:ext cx="17492490" cy="7399019"/>
          </a:xfrm>
          <a:prstGeom prst="rect">
            <a:avLst/>
          </a:prstGeom>
        </p:spPr>
        <p:txBody>
          <a:bodyPr anchor="t" rtlCol="false" tIns="0" lIns="0" bIns="0" rIns="0">
            <a:spAutoFit/>
          </a:bodyPr>
          <a:lstStyle/>
          <a:p>
            <a:pPr marL="906785" indent="-453392" lvl="1">
              <a:lnSpc>
                <a:spcPts val="5880"/>
              </a:lnSpc>
              <a:buFont typeface="Arial"/>
              <a:buChar char="•"/>
            </a:pPr>
            <a:r>
              <a:rPr lang="en-US" sz="4200">
                <a:solidFill>
                  <a:srgbClr val="000000"/>
                </a:solidFill>
                <a:latin typeface="Canva Sans Bold"/>
              </a:rPr>
              <a:t>Support coodination for adult &amp; Children.</a:t>
            </a:r>
          </a:p>
          <a:p>
            <a:pPr marL="906785" indent="-453392" lvl="1">
              <a:lnSpc>
                <a:spcPts val="5880"/>
              </a:lnSpc>
              <a:buFont typeface="Arial"/>
              <a:buChar char="•"/>
            </a:pPr>
            <a:r>
              <a:rPr lang="en-US" sz="4200">
                <a:solidFill>
                  <a:srgbClr val="000000"/>
                </a:solidFill>
                <a:latin typeface="Canva Sans Bold"/>
              </a:rPr>
              <a:t> Support Coordination Mental Health Service that is respectful and provided with empathy, care, and compassion.</a:t>
            </a:r>
          </a:p>
          <a:p>
            <a:pPr marL="906785" indent="-453392" lvl="1">
              <a:lnSpc>
                <a:spcPts val="5880"/>
              </a:lnSpc>
              <a:buFont typeface="Arial"/>
              <a:buChar char="•"/>
            </a:pPr>
            <a:r>
              <a:rPr lang="en-US" sz="4200">
                <a:solidFill>
                  <a:srgbClr val="000000"/>
                </a:solidFill>
                <a:latin typeface="Canva Sans Bold"/>
              </a:rPr>
              <a:t>Professional, reliable, open, and honest support coordinators.</a:t>
            </a:r>
          </a:p>
          <a:p>
            <a:pPr marL="906785" indent="-453392" lvl="1">
              <a:lnSpc>
                <a:spcPts val="5880"/>
              </a:lnSpc>
              <a:buFont typeface="Arial"/>
              <a:buChar char="•"/>
            </a:pPr>
            <a:r>
              <a:rPr lang="en-US" sz="4200">
                <a:solidFill>
                  <a:srgbClr val="000000"/>
                </a:solidFill>
                <a:latin typeface="Canva Sans Bold"/>
              </a:rPr>
              <a:t>Initial meeting on the phone or teams to discuss and help you to understand your plan.</a:t>
            </a:r>
          </a:p>
          <a:p>
            <a:pPr marL="906785" indent="-453392" lvl="1">
              <a:lnSpc>
                <a:spcPts val="5880"/>
              </a:lnSpc>
              <a:buFont typeface="Arial"/>
              <a:buChar char="•"/>
            </a:pPr>
            <a:r>
              <a:rPr lang="en-US" sz="4200">
                <a:solidFill>
                  <a:srgbClr val="000000"/>
                </a:solidFill>
                <a:latin typeface="Canva Sans Bold"/>
              </a:rPr>
              <a:t>Collaboration with the participant, family, carers, and other services to identify, plan, design and coordinate NDIS supports.</a:t>
            </a:r>
          </a:p>
          <a:p>
            <a:pPr marL="906785" indent="-453392" lvl="1">
              <a:lnSpc>
                <a:spcPts val="5880"/>
              </a:lnSpc>
              <a:buFont typeface="Arial"/>
              <a:buChar char="•"/>
            </a:pPr>
            <a:r>
              <a:rPr lang="en-US" sz="4200">
                <a:solidFill>
                  <a:srgbClr val="000000"/>
                </a:solidFill>
                <a:latin typeface="Canva Sans Bold"/>
              </a:rPr>
              <a:t>Decide who and engage the providers and supports to help you meet your personal goals.</a:t>
            </a:r>
          </a:p>
        </p:txBody>
      </p:sp>
    </p:spTree>
  </p:cSld>
  <p:clrMapOvr>
    <a:masterClrMapping/>
  </p:clrMapOvr>
</p:sld>
</file>

<file path=ppt/slides/slide4.xml><?xml version="1.0" encoding="utf-8"?>
<p:sld xmlns:p="http://schemas.openxmlformats.org/presentationml/2006/main" xmlns:a="http://schemas.openxmlformats.org/drawingml/2006/main">
  <p:cSld>
    <p:bg>
      <p:bgPr>
        <a:gradFill rotWithShape="true">
          <a:gsLst>
            <a:gs pos="0">
              <a:srgbClr val="FFFFFF">
                <a:alpha val="100000"/>
              </a:srgbClr>
            </a:gs>
            <a:gs pos="100000">
              <a:srgbClr val="E6CF57">
                <a:alpha val="100000"/>
              </a:srgbClr>
            </a:gs>
          </a:gsLst>
          <a:path path="circle">
            <a:fillToRect l="50000" r="50000" t="50000" b="50000"/>
          </a:path>
        </a:gradFill>
      </p:bgPr>
    </p:bg>
    <p:spTree>
      <p:nvGrpSpPr>
        <p:cNvPr id="1" name=""/>
        <p:cNvGrpSpPr/>
        <p:nvPr/>
      </p:nvGrpSpPr>
      <p:grpSpPr>
        <a:xfrm>
          <a:off x="0" y="0"/>
          <a:ext cx="0" cy="0"/>
          <a:chOff x="0" y="0"/>
          <a:chExt cx="0" cy="0"/>
        </a:xfrm>
      </p:grpSpPr>
      <p:sp>
        <p:nvSpPr>
          <p:cNvPr name="TextBox 2" id="2"/>
          <p:cNvSpPr txBox="true"/>
          <p:nvPr/>
        </p:nvSpPr>
        <p:spPr>
          <a:xfrm rot="0">
            <a:off x="198878" y="329678"/>
            <a:ext cx="17890245" cy="1255170"/>
          </a:xfrm>
          <a:prstGeom prst="rect">
            <a:avLst/>
          </a:prstGeom>
        </p:spPr>
        <p:txBody>
          <a:bodyPr anchor="t" rtlCol="false" tIns="0" lIns="0" bIns="0" rIns="0">
            <a:spAutoFit/>
          </a:bodyPr>
          <a:lstStyle/>
          <a:p>
            <a:pPr algn="ctr">
              <a:lnSpc>
                <a:spcPts val="10245"/>
              </a:lnSpc>
            </a:pPr>
            <a:r>
              <a:rPr lang="en-US" sz="7317">
                <a:solidFill>
                  <a:srgbClr val="66AC5B"/>
                </a:solidFill>
                <a:latin typeface="League Spartan"/>
              </a:rPr>
              <a:t>Happy Peeps Support Coordination</a:t>
            </a:r>
          </a:p>
        </p:txBody>
      </p:sp>
      <p:grpSp>
        <p:nvGrpSpPr>
          <p:cNvPr name="Group 3" id="3"/>
          <p:cNvGrpSpPr/>
          <p:nvPr/>
        </p:nvGrpSpPr>
        <p:grpSpPr>
          <a:xfrm rot="0">
            <a:off x="436719" y="1906342"/>
            <a:ext cx="17238715" cy="1862248"/>
            <a:chOff x="0" y="0"/>
            <a:chExt cx="22984953" cy="2482998"/>
          </a:xfrm>
        </p:grpSpPr>
        <p:sp>
          <p:nvSpPr>
            <p:cNvPr name="TextBox 4" id="4"/>
            <p:cNvSpPr txBox="true"/>
            <p:nvPr/>
          </p:nvSpPr>
          <p:spPr>
            <a:xfrm rot="0">
              <a:off x="789308" y="1175842"/>
              <a:ext cx="22195646" cy="1307156"/>
            </a:xfrm>
            <a:prstGeom prst="rect">
              <a:avLst/>
            </a:prstGeom>
          </p:spPr>
          <p:txBody>
            <a:bodyPr anchor="t" rtlCol="false" tIns="0" lIns="0" bIns="0" rIns="0">
              <a:spAutoFit/>
            </a:bodyPr>
            <a:lstStyle/>
            <a:p>
              <a:pPr algn="ctr">
                <a:lnSpc>
                  <a:spcPts val="4014"/>
                </a:lnSpc>
                <a:spcBef>
                  <a:spcPct val="0"/>
                </a:spcBef>
              </a:pPr>
              <a:r>
                <a:rPr lang="en-US" sz="2867">
                  <a:solidFill>
                    <a:srgbClr val="000000"/>
                  </a:solidFill>
                  <a:latin typeface="League Spartan"/>
                </a:rPr>
                <a:t>Support Connection assists you to connect with informal, community and funded supports to help you to get the most out of your plan and achieve your personal goals.</a:t>
              </a:r>
            </a:p>
          </p:txBody>
        </p:sp>
        <p:sp>
          <p:nvSpPr>
            <p:cNvPr name="TextBox 5" id="5"/>
            <p:cNvSpPr txBox="true"/>
            <p:nvPr/>
          </p:nvSpPr>
          <p:spPr>
            <a:xfrm rot="0">
              <a:off x="0" y="-85725"/>
              <a:ext cx="10066692" cy="890057"/>
            </a:xfrm>
            <a:prstGeom prst="rect">
              <a:avLst/>
            </a:prstGeom>
          </p:spPr>
          <p:txBody>
            <a:bodyPr anchor="t" rtlCol="false" tIns="0" lIns="0" bIns="0" rIns="0">
              <a:spAutoFit/>
            </a:bodyPr>
            <a:lstStyle/>
            <a:p>
              <a:pPr>
                <a:lnSpc>
                  <a:spcPts val="5600"/>
                </a:lnSpc>
              </a:pPr>
              <a:r>
                <a:rPr lang="en-US" sz="4000" u="sng">
                  <a:solidFill>
                    <a:srgbClr val="000000"/>
                  </a:solidFill>
                  <a:latin typeface="Canva Sans Bold Italics"/>
                </a:rPr>
                <a:t>Level 1 : Support Connection</a:t>
              </a:r>
            </a:p>
          </p:txBody>
        </p:sp>
      </p:grpSp>
      <p:grpSp>
        <p:nvGrpSpPr>
          <p:cNvPr name="Group 6" id="6"/>
          <p:cNvGrpSpPr/>
          <p:nvPr/>
        </p:nvGrpSpPr>
        <p:grpSpPr>
          <a:xfrm rot="0">
            <a:off x="436719" y="4226867"/>
            <a:ext cx="17238715" cy="1864604"/>
            <a:chOff x="0" y="0"/>
            <a:chExt cx="22984953" cy="2486138"/>
          </a:xfrm>
        </p:grpSpPr>
        <p:sp>
          <p:nvSpPr>
            <p:cNvPr name="TextBox 7" id="7"/>
            <p:cNvSpPr txBox="true"/>
            <p:nvPr/>
          </p:nvSpPr>
          <p:spPr>
            <a:xfrm rot="0">
              <a:off x="789308" y="1178982"/>
              <a:ext cx="22195646" cy="1307156"/>
            </a:xfrm>
            <a:prstGeom prst="rect">
              <a:avLst/>
            </a:prstGeom>
          </p:spPr>
          <p:txBody>
            <a:bodyPr anchor="t" rtlCol="false" tIns="0" lIns="0" bIns="0" rIns="0">
              <a:spAutoFit/>
            </a:bodyPr>
            <a:lstStyle/>
            <a:p>
              <a:pPr algn="ctr">
                <a:lnSpc>
                  <a:spcPts val="4014"/>
                </a:lnSpc>
                <a:spcBef>
                  <a:spcPct val="0"/>
                </a:spcBef>
              </a:pPr>
              <a:r>
                <a:rPr lang="en-US" sz="2867">
                  <a:solidFill>
                    <a:srgbClr val="000000"/>
                  </a:solidFill>
                  <a:latin typeface="League Spartan"/>
                </a:rPr>
                <a:t>Support coordination will assist you the participant to build the skills you need to understand, implement, and use your plan. </a:t>
              </a:r>
            </a:p>
          </p:txBody>
        </p:sp>
        <p:sp>
          <p:nvSpPr>
            <p:cNvPr name="TextBox 8" id="8"/>
            <p:cNvSpPr txBox="true"/>
            <p:nvPr/>
          </p:nvSpPr>
          <p:spPr>
            <a:xfrm rot="0">
              <a:off x="0" y="-85725"/>
              <a:ext cx="12266463" cy="890057"/>
            </a:xfrm>
            <a:prstGeom prst="rect">
              <a:avLst/>
            </a:prstGeom>
          </p:spPr>
          <p:txBody>
            <a:bodyPr anchor="t" rtlCol="false" tIns="0" lIns="0" bIns="0" rIns="0">
              <a:spAutoFit/>
            </a:bodyPr>
            <a:lstStyle/>
            <a:p>
              <a:pPr>
                <a:lnSpc>
                  <a:spcPts val="5600"/>
                </a:lnSpc>
              </a:pPr>
              <a:r>
                <a:rPr lang="en-US" sz="4000" u="sng">
                  <a:solidFill>
                    <a:srgbClr val="000000"/>
                  </a:solidFill>
                  <a:latin typeface="Canva Sans Bold Italics"/>
                </a:rPr>
                <a:t>Level 2 : Support Coordination</a:t>
              </a:r>
            </a:p>
          </p:txBody>
        </p:sp>
      </p:grpSp>
      <p:grpSp>
        <p:nvGrpSpPr>
          <p:cNvPr name="Group 9" id="9"/>
          <p:cNvGrpSpPr/>
          <p:nvPr/>
        </p:nvGrpSpPr>
        <p:grpSpPr>
          <a:xfrm rot="0">
            <a:off x="524643" y="6549748"/>
            <a:ext cx="16942724" cy="2369769"/>
            <a:chOff x="0" y="0"/>
            <a:chExt cx="22590299" cy="3159692"/>
          </a:xfrm>
        </p:grpSpPr>
        <p:sp>
          <p:nvSpPr>
            <p:cNvPr name="TextBox 10" id="10"/>
            <p:cNvSpPr txBox="true"/>
            <p:nvPr/>
          </p:nvSpPr>
          <p:spPr>
            <a:xfrm rot="0">
              <a:off x="394654" y="1178982"/>
              <a:ext cx="22195646" cy="1980710"/>
            </a:xfrm>
            <a:prstGeom prst="rect">
              <a:avLst/>
            </a:prstGeom>
          </p:spPr>
          <p:txBody>
            <a:bodyPr anchor="t" rtlCol="false" tIns="0" lIns="0" bIns="0" rIns="0">
              <a:spAutoFit/>
            </a:bodyPr>
            <a:lstStyle/>
            <a:p>
              <a:pPr algn="ctr">
                <a:lnSpc>
                  <a:spcPts val="4014"/>
                </a:lnSpc>
                <a:spcBef>
                  <a:spcPct val="0"/>
                </a:spcBef>
              </a:pPr>
              <a:r>
                <a:rPr lang="en-US" sz="2867">
                  <a:solidFill>
                    <a:srgbClr val="000000"/>
                  </a:solidFill>
                  <a:latin typeface="League Spartan"/>
                </a:rPr>
                <a:t>Specialist Support Coordination is a higher level of support coordination. This level of support is for people whose situations are more complex and who need specialist support. </a:t>
              </a:r>
            </a:p>
          </p:txBody>
        </p:sp>
        <p:sp>
          <p:nvSpPr>
            <p:cNvPr name="TextBox 11" id="11"/>
            <p:cNvSpPr txBox="true"/>
            <p:nvPr/>
          </p:nvSpPr>
          <p:spPr>
            <a:xfrm rot="0">
              <a:off x="0" y="-85725"/>
              <a:ext cx="13722194" cy="890057"/>
            </a:xfrm>
            <a:prstGeom prst="rect">
              <a:avLst/>
            </a:prstGeom>
          </p:spPr>
          <p:txBody>
            <a:bodyPr anchor="t" rtlCol="false" tIns="0" lIns="0" bIns="0" rIns="0">
              <a:spAutoFit/>
            </a:bodyPr>
            <a:lstStyle/>
            <a:p>
              <a:pPr>
                <a:lnSpc>
                  <a:spcPts val="5600"/>
                </a:lnSpc>
              </a:pPr>
              <a:r>
                <a:rPr lang="en-US" sz="4000" u="sng">
                  <a:solidFill>
                    <a:srgbClr val="000000"/>
                  </a:solidFill>
                  <a:latin typeface="Canva Sans Bold Italics"/>
                </a:rPr>
                <a:t>Level 3 : specialistSupport Coordination</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70323" y="2271956"/>
            <a:ext cx="10747353" cy="3022693"/>
          </a:xfrm>
          <a:custGeom>
            <a:avLst/>
            <a:gdLst/>
            <a:ahLst/>
            <a:cxnLst/>
            <a:rect r="r" b="b" t="t" l="l"/>
            <a:pathLst>
              <a:path h="3022693" w="10747353">
                <a:moveTo>
                  <a:pt x="0" y="0"/>
                </a:moveTo>
                <a:lnTo>
                  <a:pt x="10747354" y="0"/>
                </a:lnTo>
                <a:lnTo>
                  <a:pt x="10747354" y="3022693"/>
                </a:lnTo>
                <a:lnTo>
                  <a:pt x="0" y="3022693"/>
                </a:lnTo>
                <a:lnTo>
                  <a:pt x="0" y="0"/>
                </a:lnTo>
                <a:close/>
              </a:path>
            </a:pathLst>
          </a:custGeom>
          <a:blipFill>
            <a:blip r:embed="rId2"/>
            <a:stretch>
              <a:fillRect l="0" t="0" r="0" b="0"/>
            </a:stretch>
          </a:blipFill>
        </p:spPr>
      </p:sp>
      <p:sp>
        <p:nvSpPr>
          <p:cNvPr name="Freeform 3" id="3"/>
          <p:cNvSpPr/>
          <p:nvPr/>
        </p:nvSpPr>
        <p:spPr>
          <a:xfrm flipH="false" flipV="false" rot="0">
            <a:off x="6273657" y="5143500"/>
            <a:ext cx="6031832" cy="4114800"/>
          </a:xfrm>
          <a:custGeom>
            <a:avLst/>
            <a:gdLst/>
            <a:ahLst/>
            <a:cxnLst/>
            <a:rect r="r" b="b" t="t" l="l"/>
            <a:pathLst>
              <a:path h="4114800" w="6031832">
                <a:moveTo>
                  <a:pt x="0" y="0"/>
                </a:moveTo>
                <a:lnTo>
                  <a:pt x="6031832" y="0"/>
                </a:lnTo>
                <a:lnTo>
                  <a:pt x="60318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DAF_i5k91q4</dc:identifier>
  <dcterms:modified xsi:type="dcterms:W3CDTF">2011-08-01T06:04:30Z</dcterms:modified>
  <cp:revision>1</cp:revision>
  <dc:title>Add a heading</dc:title>
</cp:coreProperties>
</file>