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Roboto"/>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bold.fntdata"/><Relationship Id="rId12"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boldItalic.fntdata"/><Relationship Id="rId14"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67308ffe07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67308ffe07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67308ffe07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67308ffe07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67308ffe07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67308ffe07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674e3d575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674e3d575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67308ffe07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67308ffe07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actiflowget.com/" TargetMode="Externa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hyperlink" Target="https://www.actiflowget.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actiflowget.com/"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hyperlink" Target="https://www.actiflowget.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hyperlink" Target="https://www.actiflowget.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hyperlink" Target="https://www.actiflowget.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0" y="0"/>
            <a:ext cx="91440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000">
                <a:solidFill>
                  <a:schemeClr val="dk1"/>
                </a:solidFill>
                <a:latin typeface="Roboto"/>
                <a:ea typeface="Roboto"/>
                <a:cs typeface="Roboto"/>
                <a:sym typeface="Roboto"/>
              </a:rPr>
              <a:t>Unlocking the Fountain of Youth with </a:t>
            </a:r>
            <a:r>
              <a:rPr b="1" lang="en" sz="4000" u="sng">
                <a:solidFill>
                  <a:schemeClr val="hlink"/>
                </a:solidFill>
                <a:latin typeface="Roboto"/>
                <a:ea typeface="Roboto"/>
                <a:cs typeface="Roboto"/>
                <a:sym typeface="Roboto"/>
                <a:hlinkClick r:id="rId3"/>
              </a:rPr>
              <a:t>ActiFlow</a:t>
            </a:r>
            <a:r>
              <a:rPr b="1" lang="en" sz="4000">
                <a:solidFill>
                  <a:schemeClr val="dk1"/>
                </a:solidFill>
                <a:latin typeface="Roboto"/>
                <a:ea typeface="Roboto"/>
                <a:cs typeface="Roboto"/>
                <a:sym typeface="Roboto"/>
              </a:rPr>
              <a:t>: </a:t>
            </a:r>
            <a:endParaRPr b="1" sz="4000">
              <a:solidFill>
                <a:schemeClr val="dk1"/>
              </a:solidFill>
              <a:latin typeface="Roboto"/>
              <a:ea typeface="Roboto"/>
              <a:cs typeface="Roboto"/>
              <a:sym typeface="Roboto"/>
            </a:endParaRPr>
          </a:p>
          <a:p>
            <a:pPr indent="0" lvl="0" marL="0" rtl="0" algn="l">
              <a:spcBef>
                <a:spcPts val="0"/>
              </a:spcBef>
              <a:spcAft>
                <a:spcPts val="0"/>
              </a:spcAft>
              <a:buNone/>
            </a:pPr>
            <a:r>
              <a:rPr b="1" lang="en" sz="4000">
                <a:solidFill>
                  <a:schemeClr val="dk1"/>
                </a:solidFill>
                <a:latin typeface="Roboto"/>
                <a:ea typeface="Roboto"/>
                <a:cs typeface="Roboto"/>
                <a:sym typeface="Roboto"/>
              </a:rPr>
              <a:t>A Comprehensive Guide</a:t>
            </a:r>
            <a:endParaRPr b="1" sz="4200">
              <a:solidFill>
                <a:schemeClr val="dk1"/>
              </a:solidFill>
            </a:endParaRPr>
          </a:p>
        </p:txBody>
      </p:sp>
      <p:pic>
        <p:nvPicPr>
          <p:cNvPr id="55" name="Google Shape;55;p13"/>
          <p:cNvPicPr preferRelativeResize="0"/>
          <p:nvPr/>
        </p:nvPicPr>
        <p:blipFill>
          <a:blip r:embed="rId4">
            <a:alphaModFix/>
          </a:blip>
          <a:stretch>
            <a:fillRect/>
          </a:stretch>
        </p:blipFill>
        <p:spPr>
          <a:xfrm>
            <a:off x="5388250" y="2190750"/>
            <a:ext cx="3434800" cy="2576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7039200" y="2115525"/>
            <a:ext cx="1704975" cy="2676525"/>
          </a:xfrm>
          <a:prstGeom prst="rect">
            <a:avLst/>
          </a:prstGeom>
          <a:noFill/>
          <a:ln>
            <a:noFill/>
          </a:ln>
        </p:spPr>
      </p:pic>
      <p:sp>
        <p:nvSpPr>
          <p:cNvPr id="61" name="Google Shape;61;p14"/>
          <p:cNvSpPr txBox="1"/>
          <p:nvPr/>
        </p:nvSpPr>
        <p:spPr>
          <a:xfrm>
            <a:off x="83575" y="1263050"/>
            <a:ext cx="87255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dk1"/>
                </a:solidFill>
              </a:rPr>
              <a:t>As one's body undergoes aging, certain changes take place that are inevitable. Although some individuals may acquire distinguished and mature-looking wrinkles, they might also encounter difficulties such as muscle mass loss and weight gain. </a:t>
            </a:r>
            <a:endParaRPr b="1" sz="1500">
              <a:solidFill>
                <a:schemeClr val="dk1"/>
              </a:solidFill>
            </a:endParaRPr>
          </a:p>
          <a:p>
            <a:pPr indent="0" lvl="0" marL="0" rtl="0" algn="l">
              <a:spcBef>
                <a:spcPts val="0"/>
              </a:spcBef>
              <a:spcAft>
                <a:spcPts val="0"/>
              </a:spcAft>
              <a:buNone/>
            </a:pPr>
            <a:r>
              <a:rPr b="1" lang="en" sz="1500">
                <a:solidFill>
                  <a:schemeClr val="dk1"/>
                </a:solidFill>
              </a:rPr>
              <a:t>These changes often lead to a desire for effective solutions that not </a:t>
            </a:r>
            <a:endParaRPr b="1" sz="1500">
              <a:solidFill>
                <a:schemeClr val="dk1"/>
              </a:solidFill>
            </a:endParaRPr>
          </a:p>
          <a:p>
            <a:pPr indent="0" lvl="0" marL="0" rtl="0" algn="l">
              <a:spcBef>
                <a:spcPts val="0"/>
              </a:spcBef>
              <a:spcAft>
                <a:spcPts val="0"/>
              </a:spcAft>
              <a:buNone/>
            </a:pPr>
            <a:r>
              <a:rPr b="1" lang="en" sz="1500">
                <a:solidFill>
                  <a:schemeClr val="dk1"/>
                </a:solidFill>
              </a:rPr>
              <a:t>only address the visible signs of aging but also promote overall </a:t>
            </a:r>
            <a:endParaRPr b="1" sz="1500">
              <a:solidFill>
                <a:schemeClr val="dk1"/>
              </a:solidFill>
            </a:endParaRPr>
          </a:p>
          <a:p>
            <a:pPr indent="0" lvl="0" marL="0" rtl="0" algn="l">
              <a:spcBef>
                <a:spcPts val="0"/>
              </a:spcBef>
              <a:spcAft>
                <a:spcPts val="0"/>
              </a:spcAft>
              <a:buNone/>
            </a:pPr>
            <a:r>
              <a:rPr b="1" lang="en" sz="1500">
                <a:solidFill>
                  <a:schemeClr val="dk1"/>
                </a:solidFill>
              </a:rPr>
              <a:t>well-being. In recent years, one breakthrough technology has gained </a:t>
            </a:r>
            <a:endParaRPr b="1" sz="1500">
              <a:solidFill>
                <a:schemeClr val="dk1"/>
              </a:solidFill>
            </a:endParaRPr>
          </a:p>
          <a:p>
            <a:pPr indent="0" lvl="0" marL="0" rtl="0" algn="l">
              <a:spcBef>
                <a:spcPts val="0"/>
              </a:spcBef>
              <a:spcAft>
                <a:spcPts val="0"/>
              </a:spcAft>
              <a:buNone/>
            </a:pPr>
            <a:r>
              <a:rPr b="1" lang="en" sz="1500">
                <a:solidFill>
                  <a:schemeClr val="dk1"/>
                </a:solidFill>
              </a:rPr>
              <a:t>attention for its potential in enhancing vitality and reversing some</a:t>
            </a:r>
            <a:endParaRPr b="1" sz="1500">
              <a:solidFill>
                <a:schemeClr val="dk1"/>
              </a:solidFill>
            </a:endParaRPr>
          </a:p>
          <a:p>
            <a:pPr indent="0" lvl="0" marL="0" rtl="0" algn="l">
              <a:spcBef>
                <a:spcPts val="0"/>
              </a:spcBef>
              <a:spcAft>
                <a:spcPts val="0"/>
              </a:spcAft>
              <a:buNone/>
            </a:pPr>
            <a:r>
              <a:rPr b="1" lang="en" sz="1500">
                <a:solidFill>
                  <a:schemeClr val="dk1"/>
                </a:solidFill>
              </a:rPr>
              <a:t>age-related changes – </a:t>
            </a:r>
            <a:r>
              <a:rPr b="1" lang="en" sz="1500" u="sng">
                <a:solidFill>
                  <a:schemeClr val="hlink"/>
                </a:solidFill>
                <a:hlinkClick r:id="rId4"/>
              </a:rPr>
              <a:t>ActiFlow</a:t>
            </a:r>
            <a:r>
              <a:rPr b="1" lang="en" sz="1500">
                <a:solidFill>
                  <a:schemeClr val="dk1"/>
                </a:solidFill>
              </a:rPr>
              <a:t>.</a:t>
            </a:r>
            <a:endParaRPr b="1" sz="1700">
              <a:solidFill>
                <a:schemeClr val="dk1"/>
              </a:solidFill>
            </a:endParaRPr>
          </a:p>
        </p:txBody>
      </p:sp>
      <p:sp>
        <p:nvSpPr>
          <p:cNvPr id="62" name="Google Shape;62;p14"/>
          <p:cNvSpPr txBox="1"/>
          <p:nvPr/>
        </p:nvSpPr>
        <p:spPr>
          <a:xfrm>
            <a:off x="2522550" y="170700"/>
            <a:ext cx="4098900" cy="7389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solidFill>
                  <a:schemeClr val="dk1"/>
                </a:solidFill>
                <a:latin typeface="Roboto"/>
                <a:ea typeface="Roboto"/>
                <a:cs typeface="Roboto"/>
                <a:sym typeface="Roboto"/>
              </a:rPr>
              <a:t>Introduction</a:t>
            </a:r>
            <a:endParaRPr b="1" sz="36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nvSpPr>
        <p:spPr>
          <a:xfrm>
            <a:off x="2236800" y="235975"/>
            <a:ext cx="3859200" cy="7389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3600">
                <a:solidFill>
                  <a:schemeClr val="dk1"/>
                </a:solidFill>
                <a:latin typeface="Roboto"/>
                <a:ea typeface="Roboto"/>
                <a:cs typeface="Roboto"/>
                <a:sym typeface="Roboto"/>
              </a:rPr>
              <a:t>What is ActiFlow?</a:t>
            </a:r>
            <a:endParaRPr b="1" sz="3600">
              <a:solidFill>
                <a:schemeClr val="dk1"/>
              </a:solidFill>
              <a:highlight>
                <a:schemeClr val="dk1"/>
              </a:highlight>
            </a:endParaRPr>
          </a:p>
        </p:txBody>
      </p:sp>
      <p:sp>
        <p:nvSpPr>
          <p:cNvPr id="68" name="Google Shape;68;p15"/>
          <p:cNvSpPr txBox="1"/>
          <p:nvPr/>
        </p:nvSpPr>
        <p:spPr>
          <a:xfrm>
            <a:off x="134700" y="989100"/>
            <a:ext cx="89331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u="sng">
                <a:solidFill>
                  <a:schemeClr val="hlink"/>
                </a:solidFill>
                <a:latin typeface="Roboto"/>
                <a:ea typeface="Roboto"/>
                <a:cs typeface="Roboto"/>
                <a:sym typeface="Roboto"/>
                <a:hlinkClick r:id="rId3"/>
              </a:rPr>
              <a:t>Actiflow</a:t>
            </a:r>
            <a:r>
              <a:rPr lang="en" sz="1600">
                <a:solidFill>
                  <a:schemeClr val="dk1"/>
                </a:solidFill>
                <a:latin typeface="Roboto"/>
                <a:ea typeface="Roboto"/>
                <a:cs typeface="Roboto"/>
                <a:sym typeface="Roboto"/>
              </a:rPr>
              <a:t> is a revolutionary dietary supplement specifically designed to address the physiological changes that accompany aging, particularly in men. Crafted with a blend of carefully selected natural ingredients, Actiflow aims to support various aspects of men's health, from boosting energy levels and maintaining muscle mass to aiding in weight management. Unlike conventional approaches, Actiflow offers a holistic solution that targets multiple facets of aging simultaneously, providing a comprehensive strategy for individuals looking to maintain their vitality as they grow older.</a:t>
            </a:r>
            <a:endParaRPr sz="2100">
              <a:solidFill>
                <a:schemeClr val="dk1"/>
              </a:solidFill>
            </a:endParaRPr>
          </a:p>
        </p:txBody>
      </p:sp>
      <p:pic>
        <p:nvPicPr>
          <p:cNvPr id="69" name="Google Shape;69;p15"/>
          <p:cNvPicPr preferRelativeResize="0"/>
          <p:nvPr/>
        </p:nvPicPr>
        <p:blipFill>
          <a:blip r:embed="rId4">
            <a:alphaModFix/>
          </a:blip>
          <a:stretch>
            <a:fillRect/>
          </a:stretch>
        </p:blipFill>
        <p:spPr>
          <a:xfrm>
            <a:off x="4886525" y="2469425"/>
            <a:ext cx="5288400" cy="2977703"/>
          </a:xfrm>
          <a:prstGeom prst="rect">
            <a:avLst/>
          </a:prstGeom>
          <a:noFill/>
          <a:ln>
            <a:noFill/>
          </a:ln>
        </p:spPr>
      </p:pic>
      <p:sp>
        <p:nvSpPr>
          <p:cNvPr id="70" name="Google Shape;70;p15"/>
          <p:cNvSpPr txBox="1"/>
          <p:nvPr/>
        </p:nvSpPr>
        <p:spPr>
          <a:xfrm>
            <a:off x="57450" y="2771300"/>
            <a:ext cx="5645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Roboto"/>
                <a:ea typeface="Roboto"/>
                <a:cs typeface="Roboto"/>
                <a:sym typeface="Roboto"/>
              </a:rPr>
              <a:t>If Actiflow is a specific product or brand, I recommend checking the official website, product label, or contacting the manufacturer directly for the most accurate and up-to-date information. Additionally, you may want to look for customer reviews, testimonials, or scientific studies related to Actiflow to gain insights into its effectiveness and benefits. Always consult with healthcare professionals before starting any new supplement regimen to ensure it aligns with your individual health needs and any pre-existing conditions.</a:t>
            </a:r>
            <a:endParaRPr sz="25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16"/>
          <p:cNvPicPr preferRelativeResize="0"/>
          <p:nvPr/>
        </p:nvPicPr>
        <p:blipFill>
          <a:blip r:embed="rId3">
            <a:alphaModFix/>
          </a:blip>
          <a:stretch>
            <a:fillRect/>
          </a:stretch>
        </p:blipFill>
        <p:spPr>
          <a:xfrm>
            <a:off x="4871300" y="691800"/>
            <a:ext cx="4908099" cy="3239550"/>
          </a:xfrm>
          <a:prstGeom prst="rect">
            <a:avLst/>
          </a:prstGeom>
          <a:noFill/>
          <a:ln>
            <a:noFill/>
          </a:ln>
        </p:spPr>
      </p:pic>
      <p:sp>
        <p:nvSpPr>
          <p:cNvPr id="76" name="Google Shape;76;p16"/>
          <p:cNvSpPr txBox="1"/>
          <p:nvPr/>
        </p:nvSpPr>
        <p:spPr>
          <a:xfrm>
            <a:off x="0" y="990600"/>
            <a:ext cx="53946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2"/>
                </a:solidFill>
                <a:highlight>
                  <a:schemeClr val="dk1"/>
                </a:highlight>
              </a:rPr>
              <a:t>S</a:t>
            </a:r>
            <a:r>
              <a:rPr b="1" lang="en">
                <a:solidFill>
                  <a:schemeClr val="dk2"/>
                </a:solidFill>
                <a:highlight>
                  <a:schemeClr val="dk1"/>
                </a:highlight>
              </a:rPr>
              <a:t>oursop leaf </a:t>
            </a:r>
            <a:r>
              <a:rPr lang="en">
                <a:solidFill>
                  <a:schemeClr val="dk1"/>
                </a:solidFill>
              </a:rPr>
              <a:t> : soursop leaf </a:t>
            </a:r>
            <a:r>
              <a:rPr lang="en">
                <a:solidFill>
                  <a:schemeClr val="dk1"/>
                </a:solidFill>
              </a:rPr>
              <a:t>has been a staple in traditional medicine for centuries and is still used today due to its efficacy in addressing certain male health issues.</a:t>
            </a:r>
            <a:endParaRPr>
              <a:solidFill>
                <a:schemeClr val="dk1"/>
              </a:solidFill>
            </a:endParaRPr>
          </a:p>
          <a:p>
            <a:pPr indent="0" lvl="0" marL="0" rtl="0" algn="l">
              <a:spcBef>
                <a:spcPts val="0"/>
              </a:spcBef>
              <a:spcAft>
                <a:spcPts val="0"/>
              </a:spcAft>
              <a:buNone/>
            </a:pPr>
            <a:r>
              <a:rPr b="1" lang="en">
                <a:solidFill>
                  <a:schemeClr val="dk2"/>
                </a:solidFill>
                <a:highlight>
                  <a:schemeClr val="dk1"/>
                </a:highlight>
              </a:rPr>
              <a:t>Cat's claw bark</a:t>
            </a:r>
            <a:r>
              <a:rPr lang="en">
                <a:solidFill>
                  <a:schemeClr val="dk1"/>
                </a:solidFill>
              </a:rPr>
              <a:t> : Cat’s claw bark is included in Actiflow's formula primarily for its ability to eliminate toxins from the body, reducing the risk of inflammation and preventing damage caused by free radicals. </a:t>
            </a:r>
            <a:endParaRPr>
              <a:solidFill>
                <a:schemeClr val="dk1"/>
              </a:solidFill>
            </a:endParaRPr>
          </a:p>
          <a:p>
            <a:pPr indent="0" lvl="0" marL="0" rtl="0" algn="l">
              <a:spcBef>
                <a:spcPts val="0"/>
              </a:spcBef>
              <a:spcAft>
                <a:spcPts val="0"/>
              </a:spcAft>
              <a:buNone/>
            </a:pPr>
            <a:r>
              <a:rPr b="1" lang="en">
                <a:solidFill>
                  <a:schemeClr val="dk2"/>
                </a:solidFill>
                <a:highlight>
                  <a:schemeClr val="dk1"/>
                </a:highlight>
              </a:rPr>
              <a:t>stinging nettle leaf </a:t>
            </a:r>
            <a:r>
              <a:rPr lang="en">
                <a:solidFill>
                  <a:schemeClr val="dk1"/>
                </a:solidFill>
              </a:rPr>
              <a:t>  : stinging nettle leaf is commonly used as a natural treatment for BPH, a condition marked by prostate gland inflammation. </a:t>
            </a:r>
            <a:endParaRPr>
              <a:solidFill>
                <a:schemeClr val="dk1"/>
              </a:solidFill>
            </a:endParaRPr>
          </a:p>
          <a:p>
            <a:pPr indent="0" lvl="0" marL="0" rtl="0" algn="l">
              <a:spcBef>
                <a:spcPts val="0"/>
              </a:spcBef>
              <a:spcAft>
                <a:spcPts val="0"/>
              </a:spcAft>
              <a:buNone/>
            </a:pPr>
            <a:r>
              <a:rPr lang="en">
                <a:solidFill>
                  <a:schemeClr val="dk2"/>
                </a:solidFill>
                <a:highlight>
                  <a:schemeClr val="dk1"/>
                </a:highlight>
              </a:rPr>
              <a:t>Burdock Root</a:t>
            </a:r>
            <a:r>
              <a:rPr lang="en">
                <a:solidFill>
                  <a:schemeClr val="dk1"/>
                </a:solidFill>
              </a:rPr>
              <a:t>: </a:t>
            </a:r>
            <a:r>
              <a:rPr lang="en">
                <a:solidFill>
                  <a:schemeClr val="dk1"/>
                </a:solidFill>
              </a:rPr>
              <a:t>ActiFlow contains burdock root as a key ingredient, known for its rich antioxidants content.</a:t>
            </a:r>
            <a:endParaRPr>
              <a:solidFill>
                <a:schemeClr val="dk1"/>
              </a:solidFill>
            </a:endParaRPr>
          </a:p>
          <a:p>
            <a:pPr indent="0" lvl="0" marL="0" rtl="0" algn="l">
              <a:spcBef>
                <a:spcPts val="0"/>
              </a:spcBef>
              <a:spcAft>
                <a:spcPts val="0"/>
              </a:spcAft>
              <a:buNone/>
            </a:pPr>
            <a:r>
              <a:rPr lang="en">
                <a:solidFill>
                  <a:schemeClr val="dk2"/>
                </a:solidFill>
                <a:highlight>
                  <a:schemeClr val="dk1"/>
                </a:highlight>
              </a:rPr>
              <a:t>Goldenseal root</a:t>
            </a:r>
            <a:r>
              <a:rPr lang="en">
                <a:solidFill>
                  <a:schemeClr val="dk2"/>
                </a:solidFill>
              </a:rPr>
              <a:t> </a:t>
            </a:r>
            <a:r>
              <a:rPr lang="en">
                <a:solidFill>
                  <a:schemeClr val="dk1"/>
                </a:solidFill>
              </a:rPr>
              <a:t>has been a popular ingredient in traditional medicine for male wellness for a long time.</a:t>
            </a:r>
            <a:endParaRPr>
              <a:solidFill>
                <a:schemeClr val="dk1"/>
              </a:solidFill>
            </a:endParaRPr>
          </a:p>
          <a:p>
            <a:pPr indent="0" lvl="0" marL="0" rtl="0" algn="l">
              <a:spcBef>
                <a:spcPts val="0"/>
              </a:spcBef>
              <a:spcAft>
                <a:spcPts val="0"/>
              </a:spcAft>
              <a:buNone/>
            </a:pPr>
            <a:r>
              <a:rPr b="1" lang="en">
                <a:solidFill>
                  <a:schemeClr val="dk2"/>
                </a:solidFill>
                <a:highlight>
                  <a:schemeClr val="dk1"/>
                </a:highlight>
              </a:rPr>
              <a:t>Juniper Berry</a:t>
            </a:r>
            <a:r>
              <a:rPr lang="en">
                <a:solidFill>
                  <a:schemeClr val="dk1"/>
                </a:solidFill>
              </a:rPr>
              <a:t>: ActiFlow includes juniper berry, a natural fruit that helps protect against prostate infections, prevent hair loss, and enhance libido.</a:t>
            </a:r>
            <a:endParaRPr>
              <a:solidFill>
                <a:schemeClr val="dk1"/>
              </a:solidFill>
            </a:endParaRPr>
          </a:p>
        </p:txBody>
      </p:sp>
      <p:sp>
        <p:nvSpPr>
          <p:cNvPr id="77" name="Google Shape;77;p16"/>
          <p:cNvSpPr txBox="1"/>
          <p:nvPr/>
        </p:nvSpPr>
        <p:spPr>
          <a:xfrm>
            <a:off x="76200" y="152400"/>
            <a:ext cx="3000000" cy="6156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dk1"/>
                </a:solidFill>
                <a:latin typeface="Roboto"/>
                <a:ea typeface="Roboto"/>
                <a:cs typeface="Roboto"/>
                <a:sym typeface="Roboto"/>
              </a:rPr>
              <a:t>Ingredients </a:t>
            </a:r>
            <a:endParaRPr b="1" sz="2800">
              <a:solidFill>
                <a:schemeClr val="dk1"/>
              </a:solidFill>
            </a:endParaRPr>
          </a:p>
        </p:txBody>
      </p:sp>
      <p:sp>
        <p:nvSpPr>
          <p:cNvPr id="78" name="Google Shape;78;p16"/>
          <p:cNvSpPr/>
          <p:nvPr/>
        </p:nvSpPr>
        <p:spPr>
          <a:xfrm>
            <a:off x="6679775" y="4121575"/>
            <a:ext cx="1522800" cy="203100"/>
          </a:xfrm>
          <a:prstGeom prst="roundRect">
            <a:avLst>
              <a:gd fmla="val 16667" name="adj"/>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u="sng">
                <a:solidFill>
                  <a:schemeClr val="hlink"/>
                </a:solidFill>
                <a:hlinkClick r:id="rId4"/>
              </a:rPr>
              <a:t>Buy Actiflow</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nvSpPr>
        <p:spPr>
          <a:xfrm>
            <a:off x="2693825" y="212500"/>
            <a:ext cx="3914100" cy="6156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dk1"/>
                </a:solidFill>
                <a:latin typeface="Roboto"/>
                <a:ea typeface="Roboto"/>
                <a:cs typeface="Roboto"/>
                <a:sym typeface="Roboto"/>
              </a:rPr>
              <a:t>Why Choose Actiflow?</a:t>
            </a:r>
            <a:endParaRPr b="1" sz="3000">
              <a:solidFill>
                <a:schemeClr val="dk1"/>
              </a:solidFill>
            </a:endParaRPr>
          </a:p>
        </p:txBody>
      </p:sp>
      <p:sp>
        <p:nvSpPr>
          <p:cNvPr id="84" name="Google Shape;84;p17"/>
          <p:cNvSpPr txBox="1"/>
          <p:nvPr/>
        </p:nvSpPr>
        <p:spPr>
          <a:xfrm>
            <a:off x="48450" y="2992125"/>
            <a:ext cx="2738100" cy="2016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1"/>
                </a:solidFill>
              </a:rPr>
              <a:t>Quality Tested</a:t>
            </a:r>
            <a:endParaRPr b="1" sz="1700">
              <a:solidFill>
                <a:schemeClr val="dk1"/>
              </a:solidFill>
            </a:endParaRPr>
          </a:p>
          <a:p>
            <a:pPr indent="0" lvl="0" marL="0" rtl="0" algn="ctr">
              <a:spcBef>
                <a:spcPts val="0"/>
              </a:spcBef>
              <a:spcAft>
                <a:spcPts val="0"/>
              </a:spcAft>
              <a:buNone/>
            </a:pPr>
            <a:r>
              <a:rPr b="1" lang="en" sz="1700">
                <a:solidFill>
                  <a:schemeClr val="dk1"/>
                </a:solidFill>
              </a:rPr>
              <a:t>To ensure that the information on the label matches the actual contents of the bottle, the product undergoes testing</a:t>
            </a:r>
            <a:endParaRPr b="1" sz="1700">
              <a:solidFill>
                <a:schemeClr val="dk1"/>
              </a:solidFill>
            </a:endParaRPr>
          </a:p>
        </p:txBody>
      </p:sp>
      <p:pic>
        <p:nvPicPr>
          <p:cNvPr id="85" name="Google Shape;85;p17"/>
          <p:cNvPicPr preferRelativeResize="0"/>
          <p:nvPr/>
        </p:nvPicPr>
        <p:blipFill>
          <a:blip r:embed="rId3">
            <a:alphaModFix/>
          </a:blip>
          <a:stretch>
            <a:fillRect/>
          </a:stretch>
        </p:blipFill>
        <p:spPr>
          <a:xfrm>
            <a:off x="3833450" y="1310825"/>
            <a:ext cx="1371600" cy="1371600"/>
          </a:xfrm>
          <a:prstGeom prst="rect">
            <a:avLst/>
          </a:prstGeom>
          <a:noFill/>
          <a:ln>
            <a:noFill/>
          </a:ln>
        </p:spPr>
      </p:pic>
      <p:pic>
        <p:nvPicPr>
          <p:cNvPr id="86" name="Google Shape;86;p17"/>
          <p:cNvPicPr preferRelativeResize="0"/>
          <p:nvPr/>
        </p:nvPicPr>
        <p:blipFill>
          <a:blip r:embed="rId4">
            <a:alphaModFix/>
          </a:blip>
          <a:stretch>
            <a:fillRect/>
          </a:stretch>
        </p:blipFill>
        <p:spPr>
          <a:xfrm>
            <a:off x="735100" y="1365625"/>
            <a:ext cx="1371600" cy="1371600"/>
          </a:xfrm>
          <a:prstGeom prst="rect">
            <a:avLst/>
          </a:prstGeom>
          <a:noFill/>
          <a:ln>
            <a:noFill/>
          </a:ln>
        </p:spPr>
      </p:pic>
      <p:sp>
        <p:nvSpPr>
          <p:cNvPr id="87" name="Google Shape;87;p17"/>
          <p:cNvSpPr txBox="1"/>
          <p:nvPr/>
        </p:nvSpPr>
        <p:spPr>
          <a:xfrm>
            <a:off x="3186575" y="2948925"/>
            <a:ext cx="2776200" cy="149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rPr>
              <a:t>Made In The USA</a:t>
            </a:r>
            <a:endParaRPr sz="1700">
              <a:solidFill>
                <a:schemeClr val="dk1"/>
              </a:solidFill>
            </a:endParaRPr>
          </a:p>
          <a:p>
            <a:pPr indent="0" lvl="0" marL="0" rtl="0" algn="ctr">
              <a:spcBef>
                <a:spcPts val="0"/>
              </a:spcBef>
              <a:spcAft>
                <a:spcPts val="0"/>
              </a:spcAft>
              <a:buNone/>
            </a:pPr>
            <a:r>
              <a:rPr lang="en" sz="1700">
                <a:solidFill>
                  <a:schemeClr val="dk1"/>
                </a:solidFill>
              </a:rPr>
              <a:t>The production of this product takes place in a facility based in the United States.</a:t>
            </a:r>
            <a:endParaRPr sz="1700">
              <a:solidFill>
                <a:schemeClr val="dk1"/>
              </a:solidFill>
            </a:endParaRPr>
          </a:p>
        </p:txBody>
      </p:sp>
      <p:sp>
        <p:nvSpPr>
          <p:cNvPr id="88" name="Google Shape;88;p17"/>
          <p:cNvSpPr txBox="1"/>
          <p:nvPr/>
        </p:nvSpPr>
        <p:spPr>
          <a:xfrm>
            <a:off x="6284850" y="2892175"/>
            <a:ext cx="2520300" cy="1754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rPr>
              <a:t>FDA Approved Facility</a:t>
            </a:r>
            <a:endParaRPr sz="1700">
              <a:solidFill>
                <a:schemeClr val="dk1"/>
              </a:solidFill>
            </a:endParaRPr>
          </a:p>
          <a:p>
            <a:pPr indent="0" lvl="0" marL="0" rtl="0" algn="ctr">
              <a:spcBef>
                <a:spcPts val="0"/>
              </a:spcBef>
              <a:spcAft>
                <a:spcPts val="0"/>
              </a:spcAft>
              <a:buNone/>
            </a:pPr>
            <a:r>
              <a:rPr lang="en" sz="1700">
                <a:solidFill>
                  <a:schemeClr val="dk1"/>
                </a:solidFill>
              </a:rPr>
              <a:t>The product is manufactured in an FDA-approved facility that maintains high standards of sterility.</a:t>
            </a:r>
            <a:endParaRPr sz="1700">
              <a:solidFill>
                <a:schemeClr val="dk1"/>
              </a:solidFill>
            </a:endParaRPr>
          </a:p>
        </p:txBody>
      </p:sp>
      <p:pic>
        <p:nvPicPr>
          <p:cNvPr id="89" name="Google Shape;89;p17"/>
          <p:cNvPicPr preferRelativeResize="0"/>
          <p:nvPr/>
        </p:nvPicPr>
        <p:blipFill>
          <a:blip r:embed="rId5">
            <a:alphaModFix/>
          </a:blip>
          <a:stretch>
            <a:fillRect/>
          </a:stretch>
        </p:blipFill>
        <p:spPr>
          <a:xfrm>
            <a:off x="6838025" y="1413650"/>
            <a:ext cx="1371600" cy="1371600"/>
          </a:xfrm>
          <a:prstGeom prst="rect">
            <a:avLst/>
          </a:prstGeom>
          <a:noFill/>
          <a:ln>
            <a:noFill/>
          </a:ln>
        </p:spPr>
      </p:pic>
      <p:sp>
        <p:nvSpPr>
          <p:cNvPr id="90" name="Google Shape;90;p17"/>
          <p:cNvSpPr/>
          <p:nvPr/>
        </p:nvSpPr>
        <p:spPr>
          <a:xfrm>
            <a:off x="4661100" y="4619975"/>
            <a:ext cx="1165200" cy="301500"/>
          </a:xfrm>
          <a:prstGeom prst="homePlate">
            <a:avLst>
              <a:gd fmla="val 50000" name="adj"/>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6"/>
              </a:rPr>
              <a:t>Buy now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8"/>
          <p:cNvPicPr preferRelativeResize="0"/>
          <p:nvPr/>
        </p:nvPicPr>
        <p:blipFill>
          <a:blip r:embed="rId3">
            <a:alphaModFix/>
          </a:blip>
          <a:stretch>
            <a:fillRect/>
          </a:stretch>
        </p:blipFill>
        <p:spPr>
          <a:xfrm>
            <a:off x="6364075" y="2042475"/>
            <a:ext cx="2271450" cy="2271450"/>
          </a:xfrm>
          <a:prstGeom prst="rect">
            <a:avLst/>
          </a:prstGeom>
          <a:noFill/>
          <a:ln>
            <a:noFill/>
          </a:ln>
        </p:spPr>
      </p:pic>
      <p:sp>
        <p:nvSpPr>
          <p:cNvPr id="96" name="Google Shape;96;p18"/>
          <p:cNvSpPr txBox="1"/>
          <p:nvPr/>
        </p:nvSpPr>
        <p:spPr>
          <a:xfrm>
            <a:off x="457200" y="2133600"/>
            <a:ext cx="4412700" cy="227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u="sng">
                <a:solidFill>
                  <a:schemeClr val="hlink"/>
                </a:solidFill>
                <a:highlight>
                  <a:schemeClr val="lt1"/>
                </a:highlight>
                <a:hlinkClick r:id="rId4"/>
              </a:rPr>
              <a:t>ActiFlow</a:t>
            </a:r>
            <a:r>
              <a:rPr lang="en" sz="1700">
                <a:solidFill>
                  <a:srgbClr val="FFFFFF"/>
                </a:solidFill>
                <a:highlight>
                  <a:schemeClr val="lt1"/>
                </a:highlight>
              </a:rPr>
              <a:t> offers a fantastic money-back guarantee that allows customers to receive a full refund within 60 days if they are not satisfied with the product's results. This policy provides peace of mind, ensuring that customers won't feel like they have wasted their money if they don't see the desired outcomes.</a:t>
            </a:r>
            <a:endParaRPr sz="1700">
              <a:solidFill>
                <a:srgbClr val="FFFFFF"/>
              </a:solidFill>
              <a:highlight>
                <a:schemeClr val="lt1"/>
              </a:highlight>
            </a:endParaRPr>
          </a:p>
        </p:txBody>
      </p:sp>
      <p:sp>
        <p:nvSpPr>
          <p:cNvPr id="97" name="Google Shape;97;p18"/>
          <p:cNvSpPr txBox="1"/>
          <p:nvPr/>
        </p:nvSpPr>
        <p:spPr>
          <a:xfrm>
            <a:off x="76200" y="533400"/>
            <a:ext cx="5793300" cy="11586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101600" marR="101600" rtl="0" algn="ctr">
              <a:lnSpc>
                <a:spcPct val="120000"/>
              </a:lnSpc>
              <a:spcBef>
                <a:spcPts val="0"/>
              </a:spcBef>
              <a:spcAft>
                <a:spcPts val="0"/>
              </a:spcAft>
              <a:buNone/>
            </a:pPr>
            <a:r>
              <a:rPr b="1" lang="en" sz="2800">
                <a:solidFill>
                  <a:srgbClr val="FFFFFF"/>
                </a:solidFill>
                <a:highlight>
                  <a:schemeClr val="lt1"/>
                </a:highlight>
              </a:rPr>
              <a:t>100% Satisfaction</a:t>
            </a:r>
            <a:endParaRPr b="1" sz="2800">
              <a:solidFill>
                <a:srgbClr val="FFFFFF"/>
              </a:solidFill>
              <a:highlight>
                <a:schemeClr val="lt1"/>
              </a:highlight>
            </a:endParaRPr>
          </a:p>
          <a:p>
            <a:pPr indent="0" lvl="0" marL="101600" marR="101600" rtl="0" algn="ctr">
              <a:lnSpc>
                <a:spcPct val="120000"/>
              </a:lnSpc>
              <a:spcBef>
                <a:spcPts val="200"/>
              </a:spcBef>
              <a:spcAft>
                <a:spcPts val="200"/>
              </a:spcAft>
              <a:buNone/>
            </a:pPr>
            <a:r>
              <a:rPr b="1" lang="en" sz="2800">
                <a:solidFill>
                  <a:srgbClr val="FFFFFF"/>
                </a:solidFill>
                <a:highlight>
                  <a:schemeClr val="lt1"/>
                </a:highlight>
              </a:rPr>
              <a:t>60-Day Money Back Guarantee</a:t>
            </a:r>
            <a:endParaRPr b="1" sz="2800">
              <a:solidFill>
                <a:srgbClr val="FFFFFF"/>
              </a:solidFill>
              <a:highlight>
                <a:schemeClr val="lt1"/>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