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Roboto Bold" panose="020B0604020202020204" charset="0"/>
      <p:regular r:id="rId14"/>
    </p:embeddedFont>
    <p:embeddedFont>
      <p:font typeface="Source Sans Pro" panose="020B0503030403020204" pitchFamily="34" charset="0"/>
      <p:regular r:id="rId15"/>
    </p:embeddedFont>
    <p:embeddedFont>
      <p:font typeface="Source Sans Pro Bold Italics"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3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8" Type="http://schemas.openxmlformats.org/officeDocument/2006/relationships/hyperlink" Target="https://www.traveltoindia.org/car-rental-in-india.html" TargetMode="External"/><Relationship Id="rId3" Type="http://schemas.openxmlformats.org/officeDocument/2006/relationships/image" Target="../media/image6.svg"/><Relationship Id="rId7"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3.sv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3.sv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3.sv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9.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3.sv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hyperlink" Target="https://www.traveltoindia.org/tempo-traveller-rental-delhi.html" TargetMode="External"/><Relationship Id="rId3" Type="http://schemas.openxmlformats.org/officeDocument/2006/relationships/image" Target="../media/image5.png"/><Relationship Id="rId7"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hyperlink" Target="https://www.traveltoindia.org/query.html" TargetMode="Externa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3.sv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3.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8478" b="-68478"/>
            </a:stretch>
          </a:blipFill>
        </p:spPr>
      </p:sp>
      <p:grpSp>
        <p:nvGrpSpPr>
          <p:cNvPr id="3" name="Group 3"/>
          <p:cNvGrpSpPr/>
          <p:nvPr/>
        </p:nvGrpSpPr>
        <p:grpSpPr>
          <a:xfrm>
            <a:off x="2190624" y="1817931"/>
            <a:ext cx="13482792" cy="6836345"/>
            <a:chOff x="0" y="0"/>
            <a:chExt cx="3774616" cy="1913890"/>
          </a:xfrm>
        </p:grpSpPr>
        <p:sp>
          <p:nvSpPr>
            <p:cNvPr id="4" name="Freeform 4"/>
            <p:cNvSpPr/>
            <p:nvPr/>
          </p:nvSpPr>
          <p:spPr>
            <a:xfrm>
              <a:off x="0" y="0"/>
              <a:ext cx="3774617" cy="1913890"/>
            </a:xfrm>
            <a:custGeom>
              <a:avLst/>
              <a:gdLst/>
              <a:ahLst/>
              <a:cxnLst/>
              <a:rect l="l" t="t" r="r" b="b"/>
              <a:pathLst>
                <a:path w="3774617" h="1913890">
                  <a:moveTo>
                    <a:pt x="0" y="0"/>
                  </a:moveTo>
                  <a:lnTo>
                    <a:pt x="3774617" y="0"/>
                  </a:lnTo>
                  <a:lnTo>
                    <a:pt x="3774617" y="1913890"/>
                  </a:lnTo>
                  <a:lnTo>
                    <a:pt x="0" y="1913890"/>
                  </a:lnTo>
                  <a:close/>
                </a:path>
              </a:pathLst>
            </a:custGeom>
            <a:solidFill>
              <a:srgbClr val="1E2C25">
                <a:alpha val="69804"/>
              </a:srgbClr>
            </a:solidFill>
          </p:spPr>
        </p:sp>
      </p:grpSp>
      <p:sp>
        <p:nvSpPr>
          <p:cNvPr id="5" name="Freeform 5"/>
          <p:cNvSpPr/>
          <p:nvPr/>
        </p:nvSpPr>
        <p:spPr>
          <a:xfrm flipH="1" flipV="1">
            <a:off x="0" y="0"/>
            <a:ext cx="2614584" cy="2614584"/>
          </a:xfrm>
          <a:custGeom>
            <a:avLst/>
            <a:gdLst/>
            <a:ahLst/>
            <a:cxnLst/>
            <a:rect l="l" t="t" r="r" b="b"/>
            <a:pathLst>
              <a:path w="2614584" h="2614584">
                <a:moveTo>
                  <a:pt x="2614584" y="2614584"/>
                </a:moveTo>
                <a:lnTo>
                  <a:pt x="0" y="2614584"/>
                </a:lnTo>
                <a:lnTo>
                  <a:pt x="0" y="0"/>
                </a:lnTo>
                <a:lnTo>
                  <a:pt x="2614584" y="0"/>
                </a:lnTo>
                <a:lnTo>
                  <a:pt x="2614584" y="2614584"/>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5673416" y="7672416"/>
            <a:ext cx="2614584" cy="2614584"/>
          </a:xfrm>
          <a:custGeom>
            <a:avLst/>
            <a:gdLst/>
            <a:ahLst/>
            <a:cxnLst/>
            <a:rect l="l" t="t" r="r" b="b"/>
            <a:pathLst>
              <a:path w="2614584" h="2614584">
                <a:moveTo>
                  <a:pt x="0" y="0"/>
                </a:moveTo>
                <a:lnTo>
                  <a:pt x="2614584" y="0"/>
                </a:lnTo>
                <a:lnTo>
                  <a:pt x="2614584" y="2614584"/>
                </a:lnTo>
                <a:lnTo>
                  <a:pt x="0" y="26145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2614584" y="2020158"/>
            <a:ext cx="13058831" cy="6193766"/>
          </a:xfrm>
          <a:prstGeom prst="rect">
            <a:avLst/>
          </a:prstGeom>
        </p:spPr>
        <p:txBody>
          <a:bodyPr lIns="0" tIns="0" rIns="0" bIns="0" rtlCol="0" anchor="t">
            <a:spAutoFit/>
          </a:bodyPr>
          <a:lstStyle/>
          <a:p>
            <a:pPr algn="ctr">
              <a:lnSpc>
                <a:spcPts val="16418"/>
              </a:lnSpc>
              <a:spcBef>
                <a:spcPct val="0"/>
              </a:spcBef>
            </a:pPr>
            <a:r>
              <a:rPr lang="en-US" sz="11727">
                <a:solidFill>
                  <a:srgbClr val="FFFFFF"/>
                </a:solidFill>
                <a:latin typeface="Roboto Bold"/>
              </a:rPr>
              <a:t>OFF BEAT PLACES TO VISIT IN NORTH INDIA</a:t>
            </a:r>
          </a:p>
        </p:txBody>
      </p:sp>
      <p:grpSp>
        <p:nvGrpSpPr>
          <p:cNvPr id="8" name="Group 8"/>
          <p:cNvGrpSpPr/>
          <p:nvPr/>
        </p:nvGrpSpPr>
        <p:grpSpPr>
          <a:xfrm>
            <a:off x="-848613" y="7241691"/>
            <a:ext cx="4033217" cy="4033217"/>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grpSp>
        <p:nvGrpSpPr>
          <p:cNvPr id="10" name="Group 10"/>
          <p:cNvGrpSpPr/>
          <p:nvPr/>
        </p:nvGrpSpPr>
        <p:grpSpPr>
          <a:xfrm>
            <a:off x="15103395" y="-987909"/>
            <a:ext cx="4033217" cy="4033217"/>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grpSp>
        <p:nvGrpSpPr>
          <p:cNvPr id="12" name="Group 12"/>
          <p:cNvGrpSpPr/>
          <p:nvPr/>
        </p:nvGrpSpPr>
        <p:grpSpPr>
          <a:xfrm>
            <a:off x="14876763" y="1817931"/>
            <a:ext cx="1593306" cy="1593306"/>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grpSp>
        <p:nvGrpSpPr>
          <p:cNvPr id="14" name="Group 14"/>
          <p:cNvGrpSpPr/>
          <p:nvPr/>
        </p:nvGrpSpPr>
        <p:grpSpPr>
          <a:xfrm>
            <a:off x="1817931" y="6875763"/>
            <a:ext cx="1593306" cy="1593306"/>
            <a:chOff x="0" y="0"/>
            <a:chExt cx="6350000" cy="6350000"/>
          </a:xfrm>
        </p:grpSpPr>
        <p:sp>
          <p:nvSpPr>
            <p:cNvPr id="15" name="Freeform 1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pic>
        <p:nvPicPr>
          <p:cNvPr id="21" name="Picture 20">
            <a:extLst>
              <a:ext uri="{FF2B5EF4-FFF2-40B4-BE49-F238E27FC236}">
                <a16:creationId xmlns:a16="http://schemas.microsoft.com/office/drawing/2014/main" id="{2234C77F-913E-06D5-FB88-329EBA0350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51247" y="29784"/>
            <a:ext cx="3422465" cy="11513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sp>
        <p:nvSpPr>
          <p:cNvPr id="2" name="Freeform 2"/>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0" y="0"/>
            <a:ext cx="1345171" cy="1345171"/>
          </a:xfrm>
          <a:custGeom>
            <a:avLst/>
            <a:gdLst/>
            <a:ahLst/>
            <a:cxnLst/>
            <a:rect l="l" t="t" r="r" b="b"/>
            <a:pathLst>
              <a:path w="1345171" h="1345171">
                <a:moveTo>
                  <a:pt x="1345171" y="1345171"/>
                </a:moveTo>
                <a:lnTo>
                  <a:pt x="0" y="1345171"/>
                </a:lnTo>
                <a:lnTo>
                  <a:pt x="0" y="0"/>
                </a:lnTo>
                <a:lnTo>
                  <a:pt x="1345171" y="0"/>
                </a:lnTo>
                <a:lnTo>
                  <a:pt x="1345171" y="1345171"/>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470523" y="1544587"/>
            <a:ext cx="7197854" cy="7197825"/>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24999" r="-24999"/>
              </a:stretch>
            </a:blipFill>
          </p:spPr>
        </p:sp>
      </p:grpSp>
      <p:sp>
        <p:nvSpPr>
          <p:cNvPr id="6" name="TextBox 6"/>
          <p:cNvSpPr txBox="1"/>
          <p:nvPr/>
        </p:nvSpPr>
        <p:spPr>
          <a:xfrm>
            <a:off x="9644798" y="2458530"/>
            <a:ext cx="7379038" cy="965200"/>
          </a:xfrm>
          <a:prstGeom prst="rect">
            <a:avLst/>
          </a:prstGeom>
        </p:spPr>
        <p:txBody>
          <a:bodyPr lIns="0" tIns="0" rIns="0" bIns="0" rtlCol="0" anchor="t">
            <a:spAutoFit/>
          </a:bodyPr>
          <a:lstStyle/>
          <a:p>
            <a:pPr>
              <a:lnSpc>
                <a:spcPts val="7474"/>
              </a:lnSpc>
            </a:pPr>
            <a:r>
              <a:rPr lang="en-US" sz="6499">
                <a:solidFill>
                  <a:srgbClr val="FFFFFF"/>
                </a:solidFill>
                <a:latin typeface="Roboto Bold"/>
              </a:rPr>
              <a:t>Binsar, Uttarakhand</a:t>
            </a:r>
          </a:p>
        </p:txBody>
      </p:sp>
      <p:sp>
        <p:nvSpPr>
          <p:cNvPr id="7" name="TextBox 7"/>
          <p:cNvSpPr txBox="1"/>
          <p:nvPr/>
        </p:nvSpPr>
        <p:spPr>
          <a:xfrm>
            <a:off x="9644798" y="3740537"/>
            <a:ext cx="7747188" cy="4306161"/>
          </a:xfrm>
          <a:prstGeom prst="rect">
            <a:avLst/>
          </a:prstGeom>
        </p:spPr>
        <p:txBody>
          <a:bodyPr lIns="0" tIns="0" rIns="0" bIns="0" rtlCol="0" anchor="t">
            <a:spAutoFit/>
          </a:bodyPr>
          <a:lstStyle/>
          <a:p>
            <a:pPr>
              <a:lnSpc>
                <a:spcPts val="5860"/>
              </a:lnSpc>
              <a:spcBef>
                <a:spcPct val="0"/>
              </a:spcBef>
            </a:pPr>
            <a:r>
              <a:rPr lang="en-US" sz="4186">
                <a:solidFill>
                  <a:srgbClr val="FFFFFF"/>
                </a:solidFill>
                <a:latin typeface="Source Sans Pro"/>
              </a:rPr>
              <a:t>Binsar is a quiet town located in the Kumaon region. It offers panoramic views of the Himalayas and is known for its wildlife sanctuary, ancient temples, and trekking trails.</a:t>
            </a:r>
          </a:p>
        </p:txBody>
      </p:sp>
      <p:grpSp>
        <p:nvGrpSpPr>
          <p:cNvPr id="8" name="Group 8"/>
          <p:cNvGrpSpPr/>
          <p:nvPr/>
        </p:nvGrpSpPr>
        <p:grpSpPr>
          <a:xfrm>
            <a:off x="10182186" y="1944913"/>
            <a:ext cx="494567" cy="494567"/>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0" name="Group 10"/>
          <p:cNvGrpSpPr/>
          <p:nvPr/>
        </p:nvGrpSpPr>
        <p:grpSpPr>
          <a:xfrm>
            <a:off x="10528541" y="1944913"/>
            <a:ext cx="494567" cy="494567"/>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2" name="Group 12"/>
          <p:cNvGrpSpPr/>
          <p:nvPr/>
        </p:nvGrpSpPr>
        <p:grpSpPr>
          <a:xfrm>
            <a:off x="10874896" y="1944913"/>
            <a:ext cx="494567" cy="494567"/>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sp>
        <p:nvSpPr>
          <p:cNvPr id="2" name="Freeform 2"/>
          <p:cNvSpPr/>
          <p:nvPr/>
        </p:nvSpPr>
        <p:spPr>
          <a:xfrm flipH="1" flipV="1">
            <a:off x="0" y="0"/>
            <a:ext cx="1345171" cy="1345171"/>
          </a:xfrm>
          <a:custGeom>
            <a:avLst/>
            <a:gdLst/>
            <a:ahLst/>
            <a:cxnLst/>
            <a:rect l="l" t="t" r="r" b="b"/>
            <a:pathLst>
              <a:path w="1345171" h="1345171">
                <a:moveTo>
                  <a:pt x="1345171" y="1345171"/>
                </a:moveTo>
                <a:lnTo>
                  <a:pt x="0" y="1345171"/>
                </a:lnTo>
                <a:lnTo>
                  <a:pt x="0" y="0"/>
                </a:lnTo>
                <a:lnTo>
                  <a:pt x="1345171" y="0"/>
                </a:lnTo>
                <a:lnTo>
                  <a:pt x="1345171" y="1345171"/>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1823855" y="1028700"/>
            <a:ext cx="6464145" cy="9258300"/>
            <a:chOff x="0" y="0"/>
            <a:chExt cx="4433570" cy="6350000"/>
          </a:xfrm>
        </p:grpSpPr>
        <p:sp>
          <p:nvSpPr>
            <p:cNvPr id="4" name="Freeform 4"/>
            <p:cNvSpPr/>
            <p:nvPr/>
          </p:nvSpPr>
          <p:spPr>
            <a:xfrm>
              <a:off x="0" y="0"/>
              <a:ext cx="4433570" cy="6350000"/>
            </a:xfrm>
            <a:custGeom>
              <a:avLst/>
              <a:gdLst/>
              <a:ahLst/>
              <a:cxnLst/>
              <a:rect l="l" t="t" r="r" b="b"/>
              <a:pathLst>
                <a:path w="4433570" h="6350000">
                  <a:moveTo>
                    <a:pt x="4433570" y="0"/>
                  </a:moveTo>
                  <a:lnTo>
                    <a:pt x="4433570" y="6350000"/>
                  </a:lnTo>
                  <a:lnTo>
                    <a:pt x="0" y="6350000"/>
                  </a:lnTo>
                  <a:lnTo>
                    <a:pt x="0" y="4433570"/>
                  </a:lnTo>
                  <a:cubicBezTo>
                    <a:pt x="0" y="1985010"/>
                    <a:pt x="1985010" y="0"/>
                    <a:pt x="4433570" y="0"/>
                  </a:cubicBezTo>
                  <a:close/>
                </a:path>
              </a:pathLst>
            </a:custGeom>
            <a:blipFill>
              <a:blip r:embed="rId4"/>
              <a:stretch>
                <a:fillRect l="-7352" r="-7352"/>
              </a:stretch>
            </a:blipFill>
          </p:spPr>
        </p:sp>
      </p:grpSp>
      <p:grpSp>
        <p:nvGrpSpPr>
          <p:cNvPr id="5" name="Group 5"/>
          <p:cNvGrpSpPr/>
          <p:nvPr/>
        </p:nvGrpSpPr>
        <p:grpSpPr>
          <a:xfrm>
            <a:off x="9327866" y="1345171"/>
            <a:ext cx="4991978" cy="4991978"/>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E2C25"/>
            </a:solidFill>
          </p:spPr>
        </p:sp>
      </p:grpSp>
      <p:grpSp>
        <p:nvGrpSpPr>
          <p:cNvPr id="7" name="Group 7"/>
          <p:cNvGrpSpPr/>
          <p:nvPr/>
        </p:nvGrpSpPr>
        <p:grpSpPr>
          <a:xfrm>
            <a:off x="9626042" y="1643356"/>
            <a:ext cx="4395626" cy="4395609"/>
            <a:chOff x="0" y="0"/>
            <a:chExt cx="6350000" cy="6349975"/>
          </a:xfrm>
        </p:grpSpPr>
        <p:sp>
          <p:nvSpPr>
            <p:cNvPr id="8" name="Freeform 8"/>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t="-3600" b="-3600"/>
              </a:stretch>
            </a:blipFill>
          </p:spPr>
        </p:sp>
      </p:grpSp>
      <p:sp>
        <p:nvSpPr>
          <p:cNvPr id="9" name="TextBox 9"/>
          <p:cNvSpPr txBox="1"/>
          <p:nvPr/>
        </p:nvSpPr>
        <p:spPr>
          <a:xfrm>
            <a:off x="1470523" y="2897319"/>
            <a:ext cx="7673477" cy="965200"/>
          </a:xfrm>
          <a:prstGeom prst="rect">
            <a:avLst/>
          </a:prstGeom>
        </p:spPr>
        <p:txBody>
          <a:bodyPr lIns="0" tIns="0" rIns="0" bIns="0" rtlCol="0" anchor="t">
            <a:spAutoFit/>
          </a:bodyPr>
          <a:lstStyle/>
          <a:p>
            <a:pPr>
              <a:lnSpc>
                <a:spcPts val="7474"/>
              </a:lnSpc>
            </a:pPr>
            <a:r>
              <a:rPr lang="en-US" sz="6499">
                <a:solidFill>
                  <a:srgbClr val="FFFFFF"/>
                </a:solidFill>
                <a:latin typeface="Roboto Bold"/>
              </a:rPr>
              <a:t>Chopta, Uttarakhand</a:t>
            </a:r>
          </a:p>
        </p:txBody>
      </p:sp>
      <p:grpSp>
        <p:nvGrpSpPr>
          <p:cNvPr id="10" name="Group 10"/>
          <p:cNvGrpSpPr/>
          <p:nvPr/>
        </p:nvGrpSpPr>
        <p:grpSpPr>
          <a:xfrm>
            <a:off x="1470523" y="2169391"/>
            <a:ext cx="494567" cy="494567"/>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2" name="Group 12"/>
          <p:cNvGrpSpPr/>
          <p:nvPr/>
        </p:nvGrpSpPr>
        <p:grpSpPr>
          <a:xfrm>
            <a:off x="1816878" y="2169391"/>
            <a:ext cx="494567" cy="494567"/>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4" name="Group 14"/>
          <p:cNvGrpSpPr/>
          <p:nvPr/>
        </p:nvGrpSpPr>
        <p:grpSpPr>
          <a:xfrm>
            <a:off x="2163233" y="2169391"/>
            <a:ext cx="494567" cy="494567"/>
            <a:chOff x="0" y="0"/>
            <a:chExt cx="6350000" cy="6350000"/>
          </a:xfrm>
        </p:grpSpPr>
        <p:sp>
          <p:nvSpPr>
            <p:cNvPr id="15" name="Freeform 1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sp>
        <p:nvSpPr>
          <p:cNvPr id="16" name="TextBox 16"/>
          <p:cNvSpPr txBox="1"/>
          <p:nvPr/>
        </p:nvSpPr>
        <p:spPr>
          <a:xfrm>
            <a:off x="1470523" y="4328714"/>
            <a:ext cx="7857343" cy="3988488"/>
          </a:xfrm>
          <a:prstGeom prst="rect">
            <a:avLst/>
          </a:prstGeom>
        </p:spPr>
        <p:txBody>
          <a:bodyPr lIns="0" tIns="0" rIns="0" bIns="0" rtlCol="0" anchor="t">
            <a:spAutoFit/>
          </a:bodyPr>
          <a:lstStyle/>
          <a:p>
            <a:pPr>
              <a:lnSpc>
                <a:spcPts val="5407"/>
              </a:lnSpc>
              <a:spcBef>
                <a:spcPct val="0"/>
              </a:spcBef>
            </a:pPr>
            <a:r>
              <a:rPr lang="en-US" sz="3862">
                <a:solidFill>
                  <a:srgbClr val="FFFFFF"/>
                </a:solidFill>
                <a:latin typeface="Source Sans Pro"/>
              </a:rPr>
              <a:t> It is Known  as the "Mini Switzerland" of India.  Chopta is a peaceful hill station known for its meadows and breathtaking views of the Himalayas. It's a base for the trek to Tungnath, the highest Shiva temple in the world.</a:t>
            </a:r>
          </a:p>
        </p:txBody>
      </p:sp>
      <p:grpSp>
        <p:nvGrpSpPr>
          <p:cNvPr id="17" name="Group 17"/>
          <p:cNvGrpSpPr/>
          <p:nvPr/>
        </p:nvGrpSpPr>
        <p:grpSpPr>
          <a:xfrm>
            <a:off x="9697012" y="6337149"/>
            <a:ext cx="2621420" cy="2621420"/>
            <a:chOff x="0" y="0"/>
            <a:chExt cx="6350000" cy="6350000"/>
          </a:xfrm>
        </p:grpSpPr>
        <p:sp>
          <p:nvSpPr>
            <p:cNvPr id="18" name="Freeform 1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E2C25"/>
            </a:solidFill>
          </p:spPr>
        </p:sp>
      </p:grpSp>
      <p:grpSp>
        <p:nvGrpSpPr>
          <p:cNvPr id="19" name="Group 19"/>
          <p:cNvGrpSpPr/>
          <p:nvPr/>
        </p:nvGrpSpPr>
        <p:grpSpPr>
          <a:xfrm>
            <a:off x="9853592" y="6493734"/>
            <a:ext cx="2308259" cy="2308250"/>
            <a:chOff x="0" y="0"/>
            <a:chExt cx="6350000" cy="6349975"/>
          </a:xfrm>
        </p:grpSpPr>
        <p:sp>
          <p:nvSpPr>
            <p:cNvPr id="20" name="Freeform 20"/>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1207" r="-48791"/>
              </a:stretch>
            </a:blipFill>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5835907"/>
            <a:chOff x="0" y="0"/>
            <a:chExt cx="24384000" cy="7781210"/>
          </a:xfrm>
        </p:grpSpPr>
        <p:pic>
          <p:nvPicPr>
            <p:cNvPr id="3" name="Picture 3"/>
            <p:cNvPicPr>
              <a:picLocks noChangeAspect="1"/>
            </p:cNvPicPr>
            <p:nvPr/>
          </p:nvPicPr>
          <p:blipFill>
            <a:blip r:embed="rId2"/>
            <a:srcRect t="26082" b="26082"/>
            <a:stretch>
              <a:fillRect/>
            </a:stretch>
          </p:blipFill>
          <p:spPr>
            <a:xfrm>
              <a:off x="0" y="0"/>
              <a:ext cx="24384000" cy="7781210"/>
            </a:xfrm>
            <a:prstGeom prst="rect">
              <a:avLst/>
            </a:prstGeom>
          </p:spPr>
        </p:pic>
      </p:grpSp>
      <p:sp>
        <p:nvSpPr>
          <p:cNvPr id="4" name="Freeform 4"/>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7743124" y="4589627"/>
            <a:ext cx="9371976" cy="5137859"/>
            <a:chOff x="0" y="0"/>
            <a:chExt cx="2880765" cy="1579279"/>
          </a:xfrm>
        </p:grpSpPr>
        <p:sp>
          <p:nvSpPr>
            <p:cNvPr id="6" name="Freeform 6"/>
            <p:cNvSpPr/>
            <p:nvPr/>
          </p:nvSpPr>
          <p:spPr>
            <a:xfrm>
              <a:off x="0" y="0"/>
              <a:ext cx="2880766" cy="1579280"/>
            </a:xfrm>
            <a:custGeom>
              <a:avLst/>
              <a:gdLst/>
              <a:ahLst/>
              <a:cxnLst/>
              <a:rect l="l" t="t" r="r" b="b"/>
              <a:pathLst>
                <a:path w="2880766" h="1579280">
                  <a:moveTo>
                    <a:pt x="2756305" y="1579279"/>
                  </a:moveTo>
                  <a:lnTo>
                    <a:pt x="124460" y="1579279"/>
                  </a:lnTo>
                  <a:cubicBezTo>
                    <a:pt x="55880" y="1579279"/>
                    <a:pt x="0" y="1523399"/>
                    <a:pt x="0" y="1454819"/>
                  </a:cubicBezTo>
                  <a:lnTo>
                    <a:pt x="0" y="124460"/>
                  </a:lnTo>
                  <a:cubicBezTo>
                    <a:pt x="0" y="55880"/>
                    <a:pt x="55880" y="0"/>
                    <a:pt x="124460" y="0"/>
                  </a:cubicBezTo>
                  <a:lnTo>
                    <a:pt x="2756306" y="0"/>
                  </a:lnTo>
                  <a:cubicBezTo>
                    <a:pt x="2824886" y="0"/>
                    <a:pt x="2880766" y="55880"/>
                    <a:pt x="2880766" y="124460"/>
                  </a:cubicBezTo>
                  <a:lnTo>
                    <a:pt x="2880766" y="1454820"/>
                  </a:lnTo>
                  <a:cubicBezTo>
                    <a:pt x="2880766" y="1523399"/>
                    <a:pt x="2824886" y="1579280"/>
                    <a:pt x="2756306" y="1579280"/>
                  </a:cubicBezTo>
                  <a:close/>
                </a:path>
              </a:pathLst>
            </a:custGeom>
            <a:solidFill>
              <a:srgbClr val="4C8F36">
                <a:alpha val="89804"/>
              </a:srgbClr>
            </a:solidFill>
          </p:spPr>
        </p:sp>
      </p:grpSp>
      <p:sp>
        <p:nvSpPr>
          <p:cNvPr id="7" name="TextBox 7"/>
          <p:cNvSpPr txBox="1"/>
          <p:nvPr/>
        </p:nvSpPr>
        <p:spPr>
          <a:xfrm>
            <a:off x="1705038" y="7371361"/>
            <a:ext cx="5590411" cy="904875"/>
          </a:xfrm>
          <a:prstGeom prst="rect">
            <a:avLst/>
          </a:prstGeom>
        </p:spPr>
        <p:txBody>
          <a:bodyPr lIns="0" tIns="0" rIns="0" bIns="0" rtlCol="0" anchor="t">
            <a:spAutoFit/>
          </a:bodyPr>
          <a:lstStyle/>
          <a:p>
            <a:pPr>
              <a:lnSpc>
                <a:spcPts val="6824"/>
              </a:lnSpc>
            </a:pPr>
            <a:r>
              <a:rPr lang="en-US" sz="6499">
                <a:solidFill>
                  <a:srgbClr val="FFFFFF"/>
                </a:solidFill>
                <a:latin typeface="Roboto Bold"/>
              </a:rPr>
              <a:t>Hemis, Ladakh</a:t>
            </a:r>
          </a:p>
        </p:txBody>
      </p:sp>
      <p:grpSp>
        <p:nvGrpSpPr>
          <p:cNvPr id="8" name="Group 8"/>
          <p:cNvGrpSpPr/>
          <p:nvPr/>
        </p:nvGrpSpPr>
        <p:grpSpPr>
          <a:xfrm>
            <a:off x="1622192" y="6622197"/>
            <a:ext cx="494567" cy="494567"/>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0" name="Group 10"/>
          <p:cNvGrpSpPr/>
          <p:nvPr/>
        </p:nvGrpSpPr>
        <p:grpSpPr>
          <a:xfrm>
            <a:off x="1968547" y="6622197"/>
            <a:ext cx="494567" cy="494567"/>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2" name="Group 12"/>
          <p:cNvGrpSpPr/>
          <p:nvPr/>
        </p:nvGrpSpPr>
        <p:grpSpPr>
          <a:xfrm>
            <a:off x="2314902" y="6622197"/>
            <a:ext cx="494567" cy="494567"/>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sp>
        <p:nvSpPr>
          <p:cNvPr id="14" name="TextBox 14"/>
          <p:cNvSpPr txBox="1"/>
          <p:nvPr/>
        </p:nvSpPr>
        <p:spPr>
          <a:xfrm>
            <a:off x="8032197" y="5022622"/>
            <a:ext cx="9082903" cy="4367832"/>
          </a:xfrm>
          <a:prstGeom prst="rect">
            <a:avLst/>
          </a:prstGeom>
        </p:spPr>
        <p:txBody>
          <a:bodyPr lIns="0" tIns="0" rIns="0" bIns="0" rtlCol="0" anchor="t">
            <a:spAutoFit/>
          </a:bodyPr>
          <a:lstStyle/>
          <a:p>
            <a:pPr>
              <a:lnSpc>
                <a:spcPts val="4451"/>
              </a:lnSpc>
              <a:spcBef>
                <a:spcPct val="0"/>
              </a:spcBef>
            </a:pPr>
            <a:r>
              <a:rPr lang="en-US" sz="3179" dirty="0">
                <a:solidFill>
                  <a:srgbClr val="FFFFFF"/>
                </a:solidFill>
                <a:latin typeface="Source Sans Pro"/>
              </a:rPr>
              <a:t> </a:t>
            </a:r>
            <a:r>
              <a:rPr lang="en-US" sz="3179" dirty="0" err="1">
                <a:solidFill>
                  <a:srgbClr val="FFFFFF"/>
                </a:solidFill>
                <a:latin typeface="Source Sans Pro"/>
              </a:rPr>
              <a:t>Hemis</a:t>
            </a:r>
            <a:r>
              <a:rPr lang="en-US" sz="3179" dirty="0">
                <a:solidFill>
                  <a:srgbClr val="FFFFFF"/>
                </a:solidFill>
                <a:latin typeface="Source Sans Pro"/>
              </a:rPr>
              <a:t> is known for the </a:t>
            </a:r>
            <a:r>
              <a:rPr lang="en-US" sz="3179" dirty="0" err="1">
                <a:solidFill>
                  <a:srgbClr val="FFFFFF"/>
                </a:solidFill>
                <a:latin typeface="Source Sans Pro"/>
              </a:rPr>
              <a:t>Hemis</a:t>
            </a:r>
            <a:r>
              <a:rPr lang="en-US" sz="3179" dirty="0">
                <a:solidFill>
                  <a:srgbClr val="FFFFFF"/>
                </a:solidFill>
                <a:latin typeface="Source Sans Pro"/>
              </a:rPr>
              <a:t> Monastery, the largest and wealthiest monastery in Ladakh. The two day </a:t>
            </a:r>
            <a:r>
              <a:rPr lang="en-US" sz="3179" dirty="0" err="1">
                <a:solidFill>
                  <a:srgbClr val="FFFFFF"/>
                </a:solidFill>
                <a:latin typeface="Source Sans Pro"/>
              </a:rPr>
              <a:t>Hemis</a:t>
            </a:r>
            <a:r>
              <a:rPr lang="en-US" sz="3179" dirty="0">
                <a:solidFill>
                  <a:srgbClr val="FFFFFF"/>
                </a:solidFill>
                <a:latin typeface="Source Sans Pro"/>
              </a:rPr>
              <a:t> Festival where you can experience the Ladakh culture is one of the main attractions here and it also makes for a great place for wildlife lovers, thanks to the </a:t>
            </a:r>
            <a:r>
              <a:rPr lang="en-US" sz="3179" dirty="0" err="1">
                <a:solidFill>
                  <a:srgbClr val="FFFFFF"/>
                </a:solidFill>
                <a:latin typeface="Source Sans Pro"/>
              </a:rPr>
              <a:t>Hemis</a:t>
            </a:r>
            <a:r>
              <a:rPr lang="en-US" sz="3179" dirty="0">
                <a:solidFill>
                  <a:srgbClr val="FFFFFF"/>
                </a:solidFill>
                <a:latin typeface="Source Sans Pro"/>
              </a:rPr>
              <a:t> National Park. The snow leopard which is an endangered species can be seen at the National Park.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sp>
        <p:nvSpPr>
          <p:cNvPr id="2" name="Freeform 2"/>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0" y="0"/>
            <a:ext cx="1345171" cy="1345171"/>
          </a:xfrm>
          <a:custGeom>
            <a:avLst/>
            <a:gdLst/>
            <a:ahLst/>
            <a:cxnLst/>
            <a:rect l="l" t="t" r="r" b="b"/>
            <a:pathLst>
              <a:path w="1345171" h="1345171">
                <a:moveTo>
                  <a:pt x="1345171" y="1345171"/>
                </a:moveTo>
                <a:lnTo>
                  <a:pt x="0" y="1345171"/>
                </a:lnTo>
                <a:lnTo>
                  <a:pt x="0" y="0"/>
                </a:lnTo>
                <a:lnTo>
                  <a:pt x="1345171" y="0"/>
                </a:lnTo>
                <a:lnTo>
                  <a:pt x="1345171" y="1345171"/>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299106" y="2323759"/>
            <a:ext cx="5639481" cy="5639481"/>
            <a:chOff x="0" y="0"/>
            <a:chExt cx="6350000" cy="6350000"/>
          </a:xfrm>
        </p:grpSpPr>
        <p:sp>
          <p:nvSpPr>
            <p:cNvPr id="5" name="Freeform 5"/>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6"/>
              <a:stretch>
                <a:fillRect t="-25460" b="-25460"/>
              </a:stretch>
            </a:blipFill>
          </p:spPr>
        </p:sp>
      </p:grpSp>
      <p:grpSp>
        <p:nvGrpSpPr>
          <p:cNvPr id="6" name="Group 6"/>
          <p:cNvGrpSpPr/>
          <p:nvPr/>
        </p:nvGrpSpPr>
        <p:grpSpPr>
          <a:xfrm>
            <a:off x="4890624" y="2323759"/>
            <a:ext cx="5639481" cy="5639481"/>
            <a:chOff x="0" y="0"/>
            <a:chExt cx="6350000" cy="6350000"/>
          </a:xfrm>
        </p:grpSpPr>
        <p:sp>
          <p:nvSpPr>
            <p:cNvPr id="7" name="Freeform 7"/>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7"/>
              <a:stretch>
                <a:fillRect t="-1010" b="-1010"/>
              </a:stretch>
            </a:blipFill>
          </p:spPr>
        </p:sp>
      </p:grpSp>
      <p:sp>
        <p:nvSpPr>
          <p:cNvPr id="8" name="TextBox 8"/>
          <p:cNvSpPr txBox="1"/>
          <p:nvPr/>
        </p:nvSpPr>
        <p:spPr>
          <a:xfrm>
            <a:off x="11169831" y="1936618"/>
            <a:ext cx="6391393" cy="1775088"/>
          </a:xfrm>
          <a:prstGeom prst="rect">
            <a:avLst/>
          </a:prstGeom>
        </p:spPr>
        <p:txBody>
          <a:bodyPr lIns="0" tIns="0" rIns="0" bIns="0" rtlCol="0" anchor="t">
            <a:spAutoFit/>
          </a:bodyPr>
          <a:lstStyle/>
          <a:p>
            <a:pPr>
              <a:lnSpc>
                <a:spcPts val="6958"/>
              </a:lnSpc>
            </a:pPr>
            <a:r>
              <a:rPr lang="en-US" sz="6051">
                <a:solidFill>
                  <a:srgbClr val="FFFFFF"/>
                </a:solidFill>
                <a:latin typeface="Roboto Bold"/>
              </a:rPr>
              <a:t>Tirthan Valley, Himachal Pradesh</a:t>
            </a:r>
          </a:p>
        </p:txBody>
      </p:sp>
      <p:grpSp>
        <p:nvGrpSpPr>
          <p:cNvPr id="9" name="Group 9"/>
          <p:cNvGrpSpPr/>
          <p:nvPr/>
        </p:nvGrpSpPr>
        <p:grpSpPr>
          <a:xfrm>
            <a:off x="11136072" y="1339898"/>
            <a:ext cx="494567" cy="494567"/>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1" name="Group 11"/>
          <p:cNvGrpSpPr/>
          <p:nvPr/>
        </p:nvGrpSpPr>
        <p:grpSpPr>
          <a:xfrm>
            <a:off x="11507855" y="1362467"/>
            <a:ext cx="494567" cy="49456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3" name="Group 13"/>
          <p:cNvGrpSpPr/>
          <p:nvPr/>
        </p:nvGrpSpPr>
        <p:grpSpPr>
          <a:xfrm>
            <a:off x="11870293" y="1339898"/>
            <a:ext cx="494567" cy="494567"/>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sp>
        <p:nvSpPr>
          <p:cNvPr id="15" name="TextBox 15"/>
          <p:cNvSpPr txBox="1"/>
          <p:nvPr/>
        </p:nvSpPr>
        <p:spPr>
          <a:xfrm>
            <a:off x="11082555" y="3715091"/>
            <a:ext cx="6793303" cy="4813112"/>
          </a:xfrm>
          <a:prstGeom prst="rect">
            <a:avLst/>
          </a:prstGeom>
        </p:spPr>
        <p:txBody>
          <a:bodyPr lIns="0" tIns="0" rIns="0" bIns="0" rtlCol="0" anchor="t">
            <a:spAutoFit/>
          </a:bodyPr>
          <a:lstStyle/>
          <a:p>
            <a:pPr>
              <a:lnSpc>
                <a:spcPts val="4200"/>
              </a:lnSpc>
              <a:spcBef>
                <a:spcPct val="0"/>
              </a:spcBef>
            </a:pPr>
            <a:r>
              <a:rPr lang="en-US" sz="3000" dirty="0">
                <a:solidFill>
                  <a:srgbClr val="FFFFFF"/>
                </a:solidFill>
                <a:latin typeface="Source Sans Pro"/>
              </a:rPr>
              <a:t> </a:t>
            </a:r>
            <a:r>
              <a:rPr lang="en-US" sz="3000" dirty="0" err="1">
                <a:solidFill>
                  <a:srgbClr val="FFFFFF"/>
                </a:solidFill>
                <a:latin typeface="Source Sans Pro"/>
              </a:rPr>
              <a:t>Tirthan</a:t>
            </a:r>
            <a:r>
              <a:rPr lang="en-US" sz="3000" dirty="0">
                <a:solidFill>
                  <a:srgbClr val="FFFFFF"/>
                </a:solidFill>
                <a:latin typeface="Source Sans Pro"/>
              </a:rPr>
              <a:t> Valley in Kullu is well worth the drive from Delhi, as it is so offbeat that apart from the locals you are unlikely to come across many tourists. The attractions here include trekking, bird watching, wildlife, and angling. The place also has some waterfalls and riverside camping spots. Book </a:t>
            </a:r>
            <a:r>
              <a:rPr lang="en-US" sz="3000" dirty="0">
                <a:solidFill>
                  <a:srgbClr val="FFFFFF"/>
                </a:solidFill>
                <a:latin typeface="Source Sans Pro"/>
                <a:hlinkClick r:id="rId8"/>
              </a:rPr>
              <a:t>Himachal tour by car </a:t>
            </a:r>
            <a:r>
              <a:rPr lang="en-US" sz="3000" dirty="0">
                <a:solidFill>
                  <a:srgbClr val="FFFFFF"/>
                </a:solidFill>
                <a:latin typeface="Source Sans Pro"/>
              </a:rPr>
              <a:t>to enjoy this scenic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sp>
        <p:nvSpPr>
          <p:cNvPr id="2" name="Freeform 2"/>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0" y="-56045"/>
            <a:ext cx="8578044" cy="8578044"/>
            <a:chOff x="0" y="0"/>
            <a:chExt cx="6350000" cy="6350000"/>
          </a:xfrm>
        </p:grpSpPr>
        <p:sp>
          <p:nvSpPr>
            <p:cNvPr id="4" name="Freeform 4"/>
            <p:cNvSpPr/>
            <p:nvPr/>
          </p:nvSpPr>
          <p:spPr>
            <a:xfrm>
              <a:off x="0" y="0"/>
              <a:ext cx="6350000" cy="6350000"/>
            </a:xfrm>
            <a:custGeom>
              <a:avLst/>
              <a:gdLst/>
              <a:ahLst/>
              <a:cxnLst/>
              <a:rect l="l" t="t" r="r" b="b"/>
              <a:pathLst>
                <a:path w="6350000" h="6350000">
                  <a:moveTo>
                    <a:pt x="0" y="0"/>
                  </a:moveTo>
                  <a:lnTo>
                    <a:pt x="0" y="6350000"/>
                  </a:lnTo>
                  <a:cubicBezTo>
                    <a:pt x="3506470" y="6350000"/>
                    <a:pt x="6350000" y="3506470"/>
                    <a:pt x="6350000" y="0"/>
                  </a:cubicBezTo>
                  <a:lnTo>
                    <a:pt x="0" y="0"/>
                  </a:lnTo>
                  <a:close/>
                </a:path>
              </a:pathLst>
            </a:custGeom>
            <a:blipFill>
              <a:blip r:embed="rId4"/>
              <a:stretch>
                <a:fillRect t="-25000"/>
              </a:stretch>
            </a:blipFill>
          </p:spPr>
        </p:sp>
      </p:grpSp>
      <p:sp>
        <p:nvSpPr>
          <p:cNvPr id="5" name="TextBox 5"/>
          <p:cNvSpPr txBox="1"/>
          <p:nvPr/>
        </p:nvSpPr>
        <p:spPr>
          <a:xfrm>
            <a:off x="9703385" y="2110491"/>
            <a:ext cx="7077114" cy="1908175"/>
          </a:xfrm>
          <a:prstGeom prst="rect">
            <a:avLst/>
          </a:prstGeom>
        </p:spPr>
        <p:txBody>
          <a:bodyPr lIns="0" tIns="0" rIns="0" bIns="0" rtlCol="0" anchor="t">
            <a:spAutoFit/>
          </a:bodyPr>
          <a:lstStyle/>
          <a:p>
            <a:pPr>
              <a:lnSpc>
                <a:spcPts val="7474"/>
              </a:lnSpc>
            </a:pPr>
            <a:r>
              <a:rPr lang="en-US" sz="6499">
                <a:solidFill>
                  <a:srgbClr val="FFFFFF"/>
                </a:solidFill>
                <a:latin typeface="Roboto Bold"/>
              </a:rPr>
              <a:t>Spiti Valley, Himachal Pradesh </a:t>
            </a:r>
          </a:p>
        </p:txBody>
      </p:sp>
      <p:grpSp>
        <p:nvGrpSpPr>
          <p:cNvPr id="6" name="Group 6"/>
          <p:cNvGrpSpPr/>
          <p:nvPr/>
        </p:nvGrpSpPr>
        <p:grpSpPr>
          <a:xfrm>
            <a:off x="9703385" y="1596874"/>
            <a:ext cx="494567" cy="494567"/>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8" name="Group 8"/>
          <p:cNvGrpSpPr/>
          <p:nvPr/>
        </p:nvGrpSpPr>
        <p:grpSpPr>
          <a:xfrm>
            <a:off x="10049740" y="1596874"/>
            <a:ext cx="494567" cy="494567"/>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0" name="Group 10"/>
          <p:cNvGrpSpPr/>
          <p:nvPr/>
        </p:nvGrpSpPr>
        <p:grpSpPr>
          <a:xfrm>
            <a:off x="10396095" y="1596874"/>
            <a:ext cx="494567" cy="494567"/>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sp>
        <p:nvSpPr>
          <p:cNvPr id="12" name="TextBox 12"/>
          <p:cNvSpPr txBox="1"/>
          <p:nvPr/>
        </p:nvSpPr>
        <p:spPr>
          <a:xfrm>
            <a:off x="9463984" y="4175827"/>
            <a:ext cx="7555915" cy="4535000"/>
          </a:xfrm>
          <a:prstGeom prst="rect">
            <a:avLst/>
          </a:prstGeom>
        </p:spPr>
        <p:txBody>
          <a:bodyPr lIns="0" tIns="0" rIns="0" bIns="0" rtlCol="0" anchor="t">
            <a:spAutoFit/>
          </a:bodyPr>
          <a:lstStyle/>
          <a:p>
            <a:pPr>
              <a:lnSpc>
                <a:spcPts val="4624"/>
              </a:lnSpc>
              <a:spcBef>
                <a:spcPct val="0"/>
              </a:spcBef>
            </a:pPr>
            <a:r>
              <a:rPr lang="en-US" sz="3302">
                <a:solidFill>
                  <a:srgbClr val="FFFFFF"/>
                </a:solidFill>
                <a:latin typeface="Source Sans Pro"/>
              </a:rPr>
              <a:t>Spiti Valley is a high-altitude desert mountain valley located in the Himalayas. It's known for its stark landscapes, ancient monasteries, and vibrant Buddhist culture. The region offers opportunities for trekking, camping, and exploring Buddhist heritage. The pristine nature will definitely make you fall in love with Spiti valley.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sp>
        <p:nvSpPr>
          <p:cNvPr id="2" name="Freeform 2"/>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0" y="0"/>
            <a:ext cx="1345171" cy="1345171"/>
          </a:xfrm>
          <a:custGeom>
            <a:avLst/>
            <a:gdLst/>
            <a:ahLst/>
            <a:cxnLst/>
            <a:rect l="l" t="t" r="r" b="b"/>
            <a:pathLst>
              <a:path w="1345171" h="1345171">
                <a:moveTo>
                  <a:pt x="1345171" y="1345171"/>
                </a:moveTo>
                <a:lnTo>
                  <a:pt x="0" y="1345171"/>
                </a:lnTo>
                <a:lnTo>
                  <a:pt x="0" y="0"/>
                </a:lnTo>
                <a:lnTo>
                  <a:pt x="1345171" y="0"/>
                </a:lnTo>
                <a:lnTo>
                  <a:pt x="1345171" y="1345171"/>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0584805" y="1028700"/>
            <a:ext cx="6674495" cy="6674469"/>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t="-12500" b="-12500"/>
              </a:stretch>
            </a:blipFill>
          </p:spPr>
        </p:sp>
      </p:grpSp>
      <p:grpSp>
        <p:nvGrpSpPr>
          <p:cNvPr id="6" name="Group 6"/>
          <p:cNvGrpSpPr/>
          <p:nvPr/>
        </p:nvGrpSpPr>
        <p:grpSpPr>
          <a:xfrm>
            <a:off x="8643002" y="4365934"/>
            <a:ext cx="4899177" cy="4899177"/>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E2C25"/>
            </a:solidFill>
          </p:spPr>
        </p:sp>
      </p:grpSp>
      <p:grpSp>
        <p:nvGrpSpPr>
          <p:cNvPr id="8" name="Group 8"/>
          <p:cNvGrpSpPr/>
          <p:nvPr/>
        </p:nvGrpSpPr>
        <p:grpSpPr>
          <a:xfrm>
            <a:off x="8935635" y="4658576"/>
            <a:ext cx="4313912" cy="4313894"/>
            <a:chOff x="0" y="0"/>
            <a:chExt cx="6350000" cy="6349975"/>
          </a:xfrm>
        </p:grpSpPr>
        <p:sp>
          <p:nvSpPr>
            <p:cNvPr id="9" name="Freeform 9"/>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7"/>
              <a:stretch>
                <a:fillRect t="-12500" b="-12500"/>
              </a:stretch>
            </a:blipFill>
          </p:spPr>
        </p:sp>
      </p:grpSp>
      <p:sp>
        <p:nvSpPr>
          <p:cNvPr id="10" name="TextBox 10"/>
          <p:cNvSpPr txBox="1"/>
          <p:nvPr/>
        </p:nvSpPr>
        <p:spPr>
          <a:xfrm>
            <a:off x="1196959" y="2102875"/>
            <a:ext cx="9085857" cy="1908175"/>
          </a:xfrm>
          <a:prstGeom prst="rect">
            <a:avLst/>
          </a:prstGeom>
        </p:spPr>
        <p:txBody>
          <a:bodyPr lIns="0" tIns="0" rIns="0" bIns="0" rtlCol="0" anchor="t">
            <a:spAutoFit/>
          </a:bodyPr>
          <a:lstStyle/>
          <a:p>
            <a:pPr>
              <a:lnSpc>
                <a:spcPts val="7474"/>
              </a:lnSpc>
            </a:pPr>
            <a:r>
              <a:rPr lang="en-US" sz="6499">
                <a:solidFill>
                  <a:srgbClr val="FFFFFF"/>
                </a:solidFill>
                <a:latin typeface="Roboto Bold"/>
              </a:rPr>
              <a:t>Kalpa, Himachal Pradesh</a:t>
            </a:r>
          </a:p>
        </p:txBody>
      </p:sp>
      <p:grpSp>
        <p:nvGrpSpPr>
          <p:cNvPr id="11" name="Group 11"/>
          <p:cNvGrpSpPr/>
          <p:nvPr/>
        </p:nvGrpSpPr>
        <p:grpSpPr>
          <a:xfrm>
            <a:off x="1196959" y="1234373"/>
            <a:ext cx="494567" cy="49456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3" name="Group 13"/>
          <p:cNvGrpSpPr/>
          <p:nvPr/>
        </p:nvGrpSpPr>
        <p:grpSpPr>
          <a:xfrm>
            <a:off x="1543314" y="1234373"/>
            <a:ext cx="494567" cy="494567"/>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5" name="Group 15"/>
          <p:cNvGrpSpPr/>
          <p:nvPr/>
        </p:nvGrpSpPr>
        <p:grpSpPr>
          <a:xfrm>
            <a:off x="1932047" y="1234373"/>
            <a:ext cx="494567" cy="494567"/>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sp>
        <p:nvSpPr>
          <p:cNvPr id="17" name="TextBox 17"/>
          <p:cNvSpPr txBox="1"/>
          <p:nvPr/>
        </p:nvSpPr>
        <p:spPr>
          <a:xfrm>
            <a:off x="1196959" y="4287275"/>
            <a:ext cx="6892133" cy="4005021"/>
          </a:xfrm>
          <a:prstGeom prst="rect">
            <a:avLst/>
          </a:prstGeom>
        </p:spPr>
        <p:txBody>
          <a:bodyPr lIns="0" tIns="0" rIns="0" bIns="0" rtlCol="0" anchor="t">
            <a:spAutoFit/>
          </a:bodyPr>
          <a:lstStyle/>
          <a:p>
            <a:pPr>
              <a:lnSpc>
                <a:spcPts val="5443"/>
              </a:lnSpc>
            </a:pPr>
            <a:r>
              <a:rPr lang="en-US" sz="3888">
                <a:solidFill>
                  <a:srgbClr val="FFFFFF"/>
                </a:solidFill>
                <a:latin typeface="Source Sans Pro"/>
              </a:rPr>
              <a:t>Nestled in the Kinnaur district, Kalpa is known for its apple orchards and stunning</a:t>
            </a:r>
          </a:p>
          <a:p>
            <a:pPr>
              <a:lnSpc>
                <a:spcPts val="5443"/>
              </a:lnSpc>
              <a:spcBef>
                <a:spcPct val="0"/>
              </a:spcBef>
            </a:pPr>
            <a:r>
              <a:rPr lang="en-US" sz="3888">
                <a:solidFill>
                  <a:srgbClr val="FFFFFF"/>
                </a:solidFill>
                <a:latin typeface="Source Sans Pro"/>
              </a:rPr>
              <a:t>landscapes. The town provides breathtaking views of the Kinner Kailash range.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sp>
        <p:nvSpPr>
          <p:cNvPr id="2" name="Freeform 2"/>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0" y="0"/>
            <a:ext cx="1345171" cy="1345171"/>
          </a:xfrm>
          <a:custGeom>
            <a:avLst/>
            <a:gdLst/>
            <a:ahLst/>
            <a:cxnLst/>
            <a:rect l="l" t="t" r="r" b="b"/>
            <a:pathLst>
              <a:path w="1345171" h="1345171">
                <a:moveTo>
                  <a:pt x="1345171" y="1345171"/>
                </a:moveTo>
                <a:lnTo>
                  <a:pt x="0" y="1345171"/>
                </a:lnTo>
                <a:lnTo>
                  <a:pt x="0" y="0"/>
                </a:lnTo>
                <a:lnTo>
                  <a:pt x="1345171" y="0"/>
                </a:lnTo>
                <a:lnTo>
                  <a:pt x="1345171" y="1345171"/>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0" y="2455961"/>
            <a:ext cx="7831039" cy="7831039"/>
            <a:chOff x="0" y="0"/>
            <a:chExt cx="3282950" cy="3282950"/>
          </a:xfrm>
        </p:grpSpPr>
        <p:sp>
          <p:nvSpPr>
            <p:cNvPr id="5" name="Freeform 5"/>
            <p:cNvSpPr/>
            <p:nvPr/>
          </p:nvSpPr>
          <p:spPr>
            <a:xfrm>
              <a:off x="0" y="0"/>
              <a:ext cx="3282950" cy="3282950"/>
            </a:xfrm>
            <a:custGeom>
              <a:avLst/>
              <a:gdLst/>
              <a:ahLst/>
              <a:cxnLst/>
              <a:rect l="l" t="t" r="r" b="b"/>
              <a:pathLst>
                <a:path w="3282950" h="3282950">
                  <a:moveTo>
                    <a:pt x="0" y="0"/>
                  </a:moveTo>
                  <a:lnTo>
                    <a:pt x="2532380" y="0"/>
                  </a:lnTo>
                  <a:cubicBezTo>
                    <a:pt x="2946400" y="0"/>
                    <a:pt x="3282950" y="336550"/>
                    <a:pt x="3282950" y="750570"/>
                  </a:cubicBezTo>
                  <a:lnTo>
                    <a:pt x="3282950" y="3282950"/>
                  </a:lnTo>
                  <a:lnTo>
                    <a:pt x="0" y="3282950"/>
                  </a:lnTo>
                  <a:lnTo>
                    <a:pt x="0" y="0"/>
                  </a:lnTo>
                  <a:close/>
                </a:path>
              </a:pathLst>
            </a:custGeom>
            <a:blipFill>
              <a:blip r:embed="rId6"/>
              <a:stretch>
                <a:fillRect t="-16666" b="-16666"/>
              </a:stretch>
            </a:blipFill>
          </p:spPr>
        </p:sp>
      </p:grpSp>
      <p:sp>
        <p:nvSpPr>
          <p:cNvPr id="6" name="TextBox 6"/>
          <p:cNvSpPr txBox="1"/>
          <p:nvPr/>
        </p:nvSpPr>
        <p:spPr>
          <a:xfrm>
            <a:off x="9374802" y="2475011"/>
            <a:ext cx="7595310" cy="965200"/>
          </a:xfrm>
          <a:prstGeom prst="rect">
            <a:avLst/>
          </a:prstGeom>
        </p:spPr>
        <p:txBody>
          <a:bodyPr lIns="0" tIns="0" rIns="0" bIns="0" rtlCol="0" anchor="t">
            <a:spAutoFit/>
          </a:bodyPr>
          <a:lstStyle/>
          <a:p>
            <a:pPr>
              <a:lnSpc>
                <a:spcPts val="7474"/>
              </a:lnSpc>
            </a:pPr>
            <a:r>
              <a:rPr lang="en-US" sz="6499">
                <a:solidFill>
                  <a:srgbClr val="FFFFFF"/>
                </a:solidFill>
                <a:latin typeface="Roboto Bold"/>
              </a:rPr>
              <a:t>Manila, Uttarakhand</a:t>
            </a:r>
          </a:p>
        </p:txBody>
      </p:sp>
      <p:grpSp>
        <p:nvGrpSpPr>
          <p:cNvPr id="7" name="Group 7"/>
          <p:cNvGrpSpPr/>
          <p:nvPr/>
        </p:nvGrpSpPr>
        <p:grpSpPr>
          <a:xfrm>
            <a:off x="9374802" y="1747083"/>
            <a:ext cx="494567" cy="494567"/>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9" name="Group 9"/>
          <p:cNvGrpSpPr/>
          <p:nvPr/>
        </p:nvGrpSpPr>
        <p:grpSpPr>
          <a:xfrm>
            <a:off x="9721157" y="1747083"/>
            <a:ext cx="494567" cy="494567"/>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1" name="Group 11"/>
          <p:cNvGrpSpPr/>
          <p:nvPr/>
        </p:nvGrpSpPr>
        <p:grpSpPr>
          <a:xfrm>
            <a:off x="10067512" y="1747083"/>
            <a:ext cx="494567" cy="49456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sp>
        <p:nvSpPr>
          <p:cNvPr id="13" name="TextBox 13"/>
          <p:cNvSpPr txBox="1"/>
          <p:nvPr/>
        </p:nvSpPr>
        <p:spPr>
          <a:xfrm>
            <a:off x="9331580" y="3573561"/>
            <a:ext cx="8229644" cy="6156830"/>
          </a:xfrm>
          <a:prstGeom prst="rect">
            <a:avLst/>
          </a:prstGeom>
        </p:spPr>
        <p:txBody>
          <a:bodyPr lIns="0" tIns="0" rIns="0" bIns="0" rtlCol="0" anchor="t">
            <a:spAutoFit/>
          </a:bodyPr>
          <a:lstStyle/>
          <a:p>
            <a:pPr>
              <a:lnSpc>
                <a:spcPts val="5004"/>
              </a:lnSpc>
              <a:spcBef>
                <a:spcPct val="0"/>
              </a:spcBef>
            </a:pPr>
            <a:r>
              <a:rPr lang="en-US" sz="3574">
                <a:solidFill>
                  <a:srgbClr val="FFFFFF"/>
                </a:solidFill>
                <a:latin typeface="Source Sans Pro"/>
              </a:rPr>
              <a:t> This tiny village is a bit obscure but has a grand view of the peaks such as Nanda Devi, Trishul, and Panchchulli. The sleepy place turns golden with the rising and setting sun and the natural beauty is enough to render you speechless. The place is also popular for Maa Manila Temple. There have never been any offbeat destinations in North India as serene and peaceful as Manila.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sp>
        <p:nvSpPr>
          <p:cNvPr id="2" name="Freeform 2"/>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0" y="0"/>
            <a:ext cx="1345171" cy="1345171"/>
          </a:xfrm>
          <a:custGeom>
            <a:avLst/>
            <a:gdLst/>
            <a:ahLst/>
            <a:cxnLst/>
            <a:rect l="l" t="t" r="r" b="b"/>
            <a:pathLst>
              <a:path w="1345171" h="1345171">
                <a:moveTo>
                  <a:pt x="1345171" y="1345171"/>
                </a:moveTo>
                <a:lnTo>
                  <a:pt x="0" y="1345171"/>
                </a:lnTo>
                <a:lnTo>
                  <a:pt x="0" y="0"/>
                </a:lnTo>
                <a:lnTo>
                  <a:pt x="1345171" y="0"/>
                </a:lnTo>
                <a:lnTo>
                  <a:pt x="1345171" y="1345171"/>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0386448" y="1449946"/>
            <a:ext cx="2751068" cy="5924175"/>
            <a:chOff x="0" y="0"/>
            <a:chExt cx="2948813" cy="6350000"/>
          </a:xfrm>
        </p:grpSpPr>
        <p:sp>
          <p:nvSpPr>
            <p:cNvPr id="5" name="Freeform 5"/>
            <p:cNvSpPr/>
            <p:nvPr/>
          </p:nvSpPr>
          <p:spPr>
            <a:xfrm>
              <a:off x="0" y="0"/>
              <a:ext cx="2948813" cy="6350000"/>
            </a:xfrm>
            <a:custGeom>
              <a:avLst/>
              <a:gdLst/>
              <a:ahLst/>
              <a:cxnLst/>
              <a:rect l="l" t="t" r="r" b="b"/>
              <a:pathLst>
                <a:path w="2948813" h="6350000">
                  <a:moveTo>
                    <a:pt x="2948813" y="1474470"/>
                  </a:moveTo>
                  <a:lnTo>
                    <a:pt x="2948813" y="4875530"/>
                  </a:lnTo>
                  <a:cubicBezTo>
                    <a:pt x="2948813" y="5689854"/>
                    <a:pt x="2288667" y="6350000"/>
                    <a:pt x="1474343" y="6350000"/>
                  </a:cubicBezTo>
                  <a:cubicBezTo>
                    <a:pt x="660146" y="6350000"/>
                    <a:pt x="0" y="5689854"/>
                    <a:pt x="0" y="4875530"/>
                  </a:cubicBezTo>
                  <a:lnTo>
                    <a:pt x="0" y="1474470"/>
                  </a:lnTo>
                  <a:cubicBezTo>
                    <a:pt x="0" y="660146"/>
                    <a:pt x="660146" y="0"/>
                    <a:pt x="1474470" y="0"/>
                  </a:cubicBezTo>
                  <a:cubicBezTo>
                    <a:pt x="2288667" y="0"/>
                    <a:pt x="2948813" y="660146"/>
                    <a:pt x="2948813" y="1474470"/>
                  </a:cubicBezTo>
                  <a:close/>
                </a:path>
              </a:pathLst>
            </a:custGeom>
            <a:blipFill>
              <a:blip r:embed="rId6"/>
              <a:stretch>
                <a:fillRect l="-93413" r="-93413"/>
              </a:stretch>
            </a:blipFill>
          </p:spPr>
        </p:sp>
      </p:grpSp>
      <p:grpSp>
        <p:nvGrpSpPr>
          <p:cNvPr id="6" name="Group 6"/>
          <p:cNvGrpSpPr/>
          <p:nvPr/>
        </p:nvGrpSpPr>
        <p:grpSpPr>
          <a:xfrm>
            <a:off x="13676728" y="1449946"/>
            <a:ext cx="2751068" cy="5924175"/>
            <a:chOff x="0" y="0"/>
            <a:chExt cx="2948813" cy="6350000"/>
          </a:xfrm>
        </p:grpSpPr>
        <p:sp>
          <p:nvSpPr>
            <p:cNvPr id="7" name="Freeform 7"/>
            <p:cNvSpPr/>
            <p:nvPr/>
          </p:nvSpPr>
          <p:spPr>
            <a:xfrm>
              <a:off x="0" y="0"/>
              <a:ext cx="2948813" cy="6350000"/>
            </a:xfrm>
            <a:custGeom>
              <a:avLst/>
              <a:gdLst/>
              <a:ahLst/>
              <a:cxnLst/>
              <a:rect l="l" t="t" r="r" b="b"/>
              <a:pathLst>
                <a:path w="2948813" h="6350000">
                  <a:moveTo>
                    <a:pt x="2948813" y="1474470"/>
                  </a:moveTo>
                  <a:lnTo>
                    <a:pt x="2948813" y="4875530"/>
                  </a:lnTo>
                  <a:cubicBezTo>
                    <a:pt x="2948813" y="5689854"/>
                    <a:pt x="2288667" y="6350000"/>
                    <a:pt x="1474343" y="6350000"/>
                  </a:cubicBezTo>
                  <a:cubicBezTo>
                    <a:pt x="660146" y="6350000"/>
                    <a:pt x="0" y="5689854"/>
                    <a:pt x="0" y="4875530"/>
                  </a:cubicBezTo>
                  <a:lnTo>
                    <a:pt x="0" y="1474470"/>
                  </a:lnTo>
                  <a:cubicBezTo>
                    <a:pt x="0" y="660146"/>
                    <a:pt x="660146" y="0"/>
                    <a:pt x="1474470" y="0"/>
                  </a:cubicBezTo>
                  <a:cubicBezTo>
                    <a:pt x="2288667" y="0"/>
                    <a:pt x="2948813" y="660146"/>
                    <a:pt x="2948813" y="1474470"/>
                  </a:cubicBezTo>
                  <a:close/>
                </a:path>
              </a:pathLst>
            </a:custGeom>
            <a:blipFill>
              <a:blip r:embed="rId7"/>
              <a:stretch>
                <a:fillRect l="-124912" t="-14575" r="-145179"/>
              </a:stretch>
            </a:blipFill>
          </p:spPr>
        </p:sp>
      </p:grpSp>
      <p:sp>
        <p:nvSpPr>
          <p:cNvPr id="8" name="TextBox 8"/>
          <p:cNvSpPr txBox="1"/>
          <p:nvPr/>
        </p:nvSpPr>
        <p:spPr>
          <a:xfrm>
            <a:off x="922866" y="2075306"/>
            <a:ext cx="9463582" cy="965200"/>
          </a:xfrm>
          <a:prstGeom prst="rect">
            <a:avLst/>
          </a:prstGeom>
        </p:spPr>
        <p:txBody>
          <a:bodyPr lIns="0" tIns="0" rIns="0" bIns="0" rtlCol="0" anchor="t">
            <a:spAutoFit/>
          </a:bodyPr>
          <a:lstStyle/>
          <a:p>
            <a:pPr>
              <a:lnSpc>
                <a:spcPts val="7474"/>
              </a:lnSpc>
            </a:pPr>
            <a:r>
              <a:rPr lang="en-US" sz="6499">
                <a:solidFill>
                  <a:srgbClr val="FFFFFF"/>
                </a:solidFill>
                <a:latin typeface="Roboto Bold"/>
              </a:rPr>
              <a:t>Lansdowne, Uttarakhand</a:t>
            </a:r>
          </a:p>
        </p:txBody>
      </p:sp>
      <p:grpSp>
        <p:nvGrpSpPr>
          <p:cNvPr id="9" name="Group 9"/>
          <p:cNvGrpSpPr/>
          <p:nvPr/>
        </p:nvGrpSpPr>
        <p:grpSpPr>
          <a:xfrm>
            <a:off x="1097887" y="955379"/>
            <a:ext cx="494567" cy="494567"/>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1" name="Group 11"/>
          <p:cNvGrpSpPr/>
          <p:nvPr/>
        </p:nvGrpSpPr>
        <p:grpSpPr>
          <a:xfrm>
            <a:off x="1486621" y="955379"/>
            <a:ext cx="494567" cy="49456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3" name="Group 13"/>
          <p:cNvGrpSpPr/>
          <p:nvPr/>
        </p:nvGrpSpPr>
        <p:grpSpPr>
          <a:xfrm>
            <a:off x="1873247" y="955379"/>
            <a:ext cx="494567" cy="494567"/>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sp>
        <p:nvSpPr>
          <p:cNvPr id="15" name="TextBox 15"/>
          <p:cNvSpPr txBox="1"/>
          <p:nvPr/>
        </p:nvSpPr>
        <p:spPr>
          <a:xfrm>
            <a:off x="922866" y="3599190"/>
            <a:ext cx="7549146" cy="3659455"/>
          </a:xfrm>
          <a:prstGeom prst="rect">
            <a:avLst/>
          </a:prstGeom>
        </p:spPr>
        <p:txBody>
          <a:bodyPr lIns="0" tIns="0" rIns="0" bIns="0" rtlCol="0" anchor="t">
            <a:spAutoFit/>
          </a:bodyPr>
          <a:lstStyle/>
          <a:p>
            <a:pPr>
              <a:lnSpc>
                <a:spcPts val="4274"/>
              </a:lnSpc>
              <a:spcBef>
                <a:spcPct val="0"/>
              </a:spcBef>
            </a:pPr>
            <a:r>
              <a:rPr lang="en-US" sz="3052">
                <a:solidFill>
                  <a:srgbClr val="FFFFFF"/>
                </a:solidFill>
                <a:latin typeface="Source Sans Pro"/>
              </a:rPr>
              <a:t>Lansdowne is one of the unexplored tourist places near Delhi NCR, which has recently received much limelight. This destination is perfect for those, who are seeking a lazy holiday. From strolling around to trekking, from boating to sightseeing, you can indulge in many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08234" b="-108234"/>
            </a:stretch>
          </a:blipFill>
        </p:spPr>
      </p:sp>
      <p:grpSp>
        <p:nvGrpSpPr>
          <p:cNvPr id="3" name="Group 3"/>
          <p:cNvGrpSpPr/>
          <p:nvPr/>
        </p:nvGrpSpPr>
        <p:grpSpPr>
          <a:xfrm>
            <a:off x="1028700" y="672586"/>
            <a:ext cx="16230600" cy="8229600"/>
            <a:chOff x="0" y="0"/>
            <a:chExt cx="3774616" cy="1913890"/>
          </a:xfrm>
        </p:grpSpPr>
        <p:sp>
          <p:nvSpPr>
            <p:cNvPr id="4" name="Freeform 4"/>
            <p:cNvSpPr/>
            <p:nvPr/>
          </p:nvSpPr>
          <p:spPr>
            <a:xfrm>
              <a:off x="0" y="0"/>
              <a:ext cx="3774617" cy="1913890"/>
            </a:xfrm>
            <a:custGeom>
              <a:avLst/>
              <a:gdLst/>
              <a:ahLst/>
              <a:cxnLst/>
              <a:rect l="l" t="t" r="r" b="b"/>
              <a:pathLst>
                <a:path w="3774617" h="1913890">
                  <a:moveTo>
                    <a:pt x="0" y="0"/>
                  </a:moveTo>
                  <a:lnTo>
                    <a:pt x="3774617" y="0"/>
                  </a:lnTo>
                  <a:lnTo>
                    <a:pt x="3774617" y="1913890"/>
                  </a:lnTo>
                  <a:lnTo>
                    <a:pt x="0" y="1913890"/>
                  </a:lnTo>
                  <a:close/>
                </a:path>
              </a:pathLst>
            </a:custGeom>
            <a:solidFill>
              <a:srgbClr val="1E2C25">
                <a:alpha val="69804"/>
              </a:srgbClr>
            </a:solidFill>
          </p:spPr>
        </p:sp>
      </p:grpSp>
      <p:grpSp>
        <p:nvGrpSpPr>
          <p:cNvPr id="5" name="Group 5"/>
          <p:cNvGrpSpPr/>
          <p:nvPr/>
        </p:nvGrpSpPr>
        <p:grpSpPr>
          <a:xfrm>
            <a:off x="-848613" y="7241691"/>
            <a:ext cx="4033217" cy="4033217"/>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grpSp>
        <p:nvGrpSpPr>
          <p:cNvPr id="7" name="Group 7"/>
          <p:cNvGrpSpPr/>
          <p:nvPr/>
        </p:nvGrpSpPr>
        <p:grpSpPr>
          <a:xfrm>
            <a:off x="15103395" y="-987909"/>
            <a:ext cx="4033217" cy="4033217"/>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grpSp>
        <p:nvGrpSpPr>
          <p:cNvPr id="9" name="Group 9"/>
          <p:cNvGrpSpPr/>
          <p:nvPr/>
        </p:nvGrpSpPr>
        <p:grpSpPr>
          <a:xfrm>
            <a:off x="14876763" y="1817931"/>
            <a:ext cx="1593306" cy="1593306"/>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grpSp>
        <p:nvGrpSpPr>
          <p:cNvPr id="11" name="Group 11"/>
          <p:cNvGrpSpPr/>
          <p:nvPr/>
        </p:nvGrpSpPr>
        <p:grpSpPr>
          <a:xfrm>
            <a:off x="1817931" y="6875763"/>
            <a:ext cx="1593306" cy="1593306"/>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sp>
        <p:nvSpPr>
          <p:cNvPr id="13" name="Freeform 13"/>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Freeform 14"/>
          <p:cNvSpPr/>
          <p:nvPr/>
        </p:nvSpPr>
        <p:spPr>
          <a:xfrm flipH="1" flipV="1">
            <a:off x="0" y="0"/>
            <a:ext cx="1345171" cy="1345171"/>
          </a:xfrm>
          <a:custGeom>
            <a:avLst/>
            <a:gdLst/>
            <a:ahLst/>
            <a:cxnLst/>
            <a:rect l="l" t="t" r="r" b="b"/>
            <a:pathLst>
              <a:path w="1345171" h="1345171">
                <a:moveTo>
                  <a:pt x="1345171" y="1345171"/>
                </a:moveTo>
                <a:lnTo>
                  <a:pt x="0" y="1345171"/>
                </a:lnTo>
                <a:lnTo>
                  <a:pt x="0" y="0"/>
                </a:lnTo>
                <a:lnTo>
                  <a:pt x="1345171" y="0"/>
                </a:lnTo>
                <a:lnTo>
                  <a:pt x="1345171" y="1345171"/>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8665485" y="873369"/>
            <a:ext cx="8593815" cy="1908175"/>
          </a:xfrm>
          <a:prstGeom prst="rect">
            <a:avLst/>
          </a:prstGeom>
        </p:spPr>
        <p:txBody>
          <a:bodyPr lIns="0" tIns="0" rIns="0" bIns="0" rtlCol="0" anchor="t">
            <a:spAutoFit/>
          </a:bodyPr>
          <a:lstStyle/>
          <a:p>
            <a:pPr algn="ctr">
              <a:lnSpc>
                <a:spcPts val="7474"/>
              </a:lnSpc>
            </a:pPr>
            <a:r>
              <a:rPr lang="en-US" sz="6499">
                <a:solidFill>
                  <a:srgbClr val="FFFFFF"/>
                </a:solidFill>
                <a:latin typeface="Roboto Bold"/>
              </a:rPr>
              <a:t>Hire Tempo Traveller fo your Journey</a:t>
            </a:r>
          </a:p>
        </p:txBody>
      </p:sp>
      <p:grpSp>
        <p:nvGrpSpPr>
          <p:cNvPr id="16" name="Group 16"/>
          <p:cNvGrpSpPr/>
          <p:nvPr/>
        </p:nvGrpSpPr>
        <p:grpSpPr>
          <a:xfrm>
            <a:off x="8550361" y="2360694"/>
            <a:ext cx="494567" cy="494567"/>
            <a:chOff x="0" y="0"/>
            <a:chExt cx="6350000" cy="6350000"/>
          </a:xfrm>
        </p:grpSpPr>
        <p:sp>
          <p:nvSpPr>
            <p:cNvPr id="17" name="Freeform 1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8" name="Group 18"/>
          <p:cNvGrpSpPr/>
          <p:nvPr/>
        </p:nvGrpSpPr>
        <p:grpSpPr>
          <a:xfrm>
            <a:off x="8896716" y="2360694"/>
            <a:ext cx="494567" cy="494567"/>
            <a:chOff x="0" y="0"/>
            <a:chExt cx="6350000" cy="6350000"/>
          </a:xfrm>
        </p:grpSpPr>
        <p:sp>
          <p:nvSpPr>
            <p:cNvPr id="19" name="Freeform 1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20" name="Group 20"/>
          <p:cNvGrpSpPr/>
          <p:nvPr/>
        </p:nvGrpSpPr>
        <p:grpSpPr>
          <a:xfrm>
            <a:off x="9243071" y="2360694"/>
            <a:ext cx="494567" cy="494567"/>
            <a:chOff x="0" y="0"/>
            <a:chExt cx="6350000" cy="6350000"/>
          </a:xfrm>
        </p:grpSpPr>
        <p:sp>
          <p:nvSpPr>
            <p:cNvPr id="21" name="Freeform 2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22" name="Group 22"/>
          <p:cNvGrpSpPr/>
          <p:nvPr/>
        </p:nvGrpSpPr>
        <p:grpSpPr>
          <a:xfrm>
            <a:off x="1510786" y="2405503"/>
            <a:ext cx="6944326" cy="6063566"/>
            <a:chOff x="0" y="0"/>
            <a:chExt cx="7272366" cy="6350000"/>
          </a:xfrm>
        </p:grpSpPr>
        <p:sp>
          <p:nvSpPr>
            <p:cNvPr id="23" name="Freeform 23"/>
            <p:cNvSpPr/>
            <p:nvPr/>
          </p:nvSpPr>
          <p:spPr>
            <a:xfrm>
              <a:off x="0" y="0"/>
              <a:ext cx="7273636" cy="6350000"/>
            </a:xfrm>
            <a:custGeom>
              <a:avLst/>
              <a:gdLst/>
              <a:ahLst/>
              <a:cxnLst/>
              <a:rect l="l" t="t" r="r" b="b"/>
              <a:pathLst>
                <a:path w="7273636" h="6350000">
                  <a:moveTo>
                    <a:pt x="6854932" y="0"/>
                  </a:moveTo>
                  <a:lnTo>
                    <a:pt x="417434" y="0"/>
                  </a:lnTo>
                  <a:cubicBezTo>
                    <a:pt x="186173" y="0"/>
                    <a:pt x="0" y="162560"/>
                    <a:pt x="0" y="364490"/>
                  </a:cubicBezTo>
                  <a:lnTo>
                    <a:pt x="0" y="5986780"/>
                  </a:lnTo>
                  <a:cubicBezTo>
                    <a:pt x="0" y="6187440"/>
                    <a:pt x="186173" y="6350000"/>
                    <a:pt x="417434" y="6350000"/>
                  </a:cubicBezTo>
                  <a:lnTo>
                    <a:pt x="6856387" y="6350000"/>
                  </a:lnTo>
                  <a:cubicBezTo>
                    <a:pt x="7086194" y="6350000"/>
                    <a:pt x="7273636" y="6187440"/>
                    <a:pt x="7273636" y="5985510"/>
                  </a:cubicBezTo>
                  <a:lnTo>
                    <a:pt x="7273636" y="364490"/>
                  </a:lnTo>
                  <a:cubicBezTo>
                    <a:pt x="7272366" y="162560"/>
                    <a:pt x="7086194" y="0"/>
                    <a:pt x="6854932" y="0"/>
                  </a:cubicBezTo>
                  <a:close/>
                </a:path>
              </a:pathLst>
            </a:custGeom>
            <a:blipFill>
              <a:blip r:embed="rId7"/>
              <a:stretch>
                <a:fillRect l="-8201" r="-8201"/>
              </a:stretch>
            </a:blipFill>
          </p:spPr>
        </p:sp>
      </p:grpSp>
      <p:sp>
        <p:nvSpPr>
          <p:cNvPr id="24" name="TextBox 24"/>
          <p:cNvSpPr txBox="1"/>
          <p:nvPr/>
        </p:nvSpPr>
        <p:spPr>
          <a:xfrm>
            <a:off x="9144000" y="2557434"/>
            <a:ext cx="7326069" cy="6887398"/>
          </a:xfrm>
          <a:prstGeom prst="rect">
            <a:avLst/>
          </a:prstGeom>
        </p:spPr>
        <p:txBody>
          <a:bodyPr lIns="0" tIns="0" rIns="0" bIns="0" rtlCol="0" anchor="t">
            <a:spAutoFit/>
          </a:bodyPr>
          <a:lstStyle/>
          <a:p>
            <a:pPr>
              <a:lnSpc>
                <a:spcPts val="4469"/>
              </a:lnSpc>
            </a:pPr>
            <a:endParaRPr dirty="0"/>
          </a:p>
          <a:p>
            <a:pPr>
              <a:lnSpc>
                <a:spcPts val="4469"/>
              </a:lnSpc>
              <a:spcBef>
                <a:spcPct val="0"/>
              </a:spcBef>
            </a:pPr>
            <a:r>
              <a:rPr lang="en-US" sz="3192" dirty="0">
                <a:solidFill>
                  <a:srgbClr val="FFFFFF"/>
                </a:solidFill>
                <a:latin typeface="Source Sans Pro Bold Italics"/>
              </a:rPr>
              <a:t>Hire a </a:t>
            </a:r>
            <a:r>
              <a:rPr lang="en-US" sz="3192" dirty="0">
                <a:solidFill>
                  <a:srgbClr val="FFFFFF"/>
                </a:solidFill>
                <a:latin typeface="Source Sans Pro Bold Italics"/>
                <a:hlinkClick r:id="rId8"/>
              </a:rPr>
              <a:t>tempo </a:t>
            </a:r>
            <a:r>
              <a:rPr lang="en-US" sz="3192" dirty="0" err="1">
                <a:solidFill>
                  <a:srgbClr val="FFFFFF"/>
                </a:solidFill>
                <a:latin typeface="Source Sans Pro Bold Italics"/>
                <a:hlinkClick r:id="rId8"/>
              </a:rPr>
              <a:t>traveller</a:t>
            </a:r>
            <a:r>
              <a:rPr lang="en-US" sz="3192" dirty="0">
                <a:solidFill>
                  <a:srgbClr val="FFFFFF"/>
                </a:solidFill>
                <a:latin typeface="Source Sans Pro Bold Italics"/>
                <a:hlinkClick r:id="rId8"/>
              </a:rPr>
              <a:t> in Delhi for North India tour </a:t>
            </a:r>
            <a:r>
              <a:rPr lang="en-US" sz="3192" dirty="0">
                <a:solidFill>
                  <a:srgbClr val="FFFFFF"/>
                </a:solidFill>
                <a:latin typeface="Source Sans Pro Bold Italics"/>
              </a:rPr>
              <a:t>and explore offbeat North Indian destinations like Binsar, </a:t>
            </a:r>
            <a:r>
              <a:rPr lang="en-US" sz="3192" dirty="0" err="1">
                <a:solidFill>
                  <a:srgbClr val="FFFFFF"/>
                </a:solidFill>
                <a:latin typeface="Source Sans Pro Bold Italics"/>
              </a:rPr>
              <a:t>Chopta</a:t>
            </a:r>
            <a:r>
              <a:rPr lang="en-US" sz="3192" dirty="0">
                <a:solidFill>
                  <a:srgbClr val="FFFFFF"/>
                </a:solidFill>
                <a:latin typeface="Source Sans Pro Bold Italics"/>
              </a:rPr>
              <a:t>,  </a:t>
            </a:r>
            <a:r>
              <a:rPr lang="en-US" sz="3192" dirty="0" err="1">
                <a:solidFill>
                  <a:srgbClr val="FFFFFF"/>
                </a:solidFill>
                <a:latin typeface="Source Sans Pro Bold Italics"/>
              </a:rPr>
              <a:t>Spiti</a:t>
            </a:r>
            <a:r>
              <a:rPr lang="en-US" sz="3192" dirty="0">
                <a:solidFill>
                  <a:srgbClr val="FFFFFF"/>
                </a:solidFill>
                <a:latin typeface="Source Sans Pro Bold Italics"/>
              </a:rPr>
              <a:t> Valley, </a:t>
            </a:r>
            <a:r>
              <a:rPr lang="en-US" sz="3192" dirty="0" err="1">
                <a:solidFill>
                  <a:srgbClr val="FFFFFF"/>
                </a:solidFill>
                <a:latin typeface="Source Sans Pro Bold Italics"/>
              </a:rPr>
              <a:t>kalpa</a:t>
            </a:r>
            <a:r>
              <a:rPr lang="en-US" sz="3192" dirty="0">
                <a:solidFill>
                  <a:srgbClr val="FFFFFF"/>
                </a:solidFill>
                <a:latin typeface="Source Sans Pro Bold Italics"/>
              </a:rPr>
              <a:t>, </a:t>
            </a:r>
            <a:r>
              <a:rPr lang="en-US" sz="3192" dirty="0" err="1">
                <a:solidFill>
                  <a:srgbClr val="FFFFFF"/>
                </a:solidFill>
                <a:latin typeface="Source Sans Pro Bold Italics"/>
              </a:rPr>
              <a:t>Tirthan</a:t>
            </a:r>
            <a:r>
              <a:rPr lang="en-US" sz="3192" dirty="0">
                <a:solidFill>
                  <a:srgbClr val="FFFFFF"/>
                </a:solidFill>
                <a:latin typeface="Source Sans Pro Bold Italics"/>
              </a:rPr>
              <a:t> valley, Lansdowne, Manila, and </a:t>
            </a:r>
            <a:r>
              <a:rPr lang="en-US" sz="3192" dirty="0" err="1">
                <a:solidFill>
                  <a:srgbClr val="FFFFFF"/>
                </a:solidFill>
                <a:latin typeface="Source Sans Pro Bold Italics"/>
              </a:rPr>
              <a:t>Hemis</a:t>
            </a:r>
            <a:r>
              <a:rPr lang="en-US" sz="3192" dirty="0">
                <a:solidFill>
                  <a:srgbClr val="FFFFFF"/>
                </a:solidFill>
                <a:latin typeface="Source Sans Pro Bold Italics"/>
              </a:rPr>
              <a:t>. Experience serene hill stations, ancient monasteries, vibrant culture, and breathtaking landscapes. Discover the hidden gems of North India with comfortable and convenient transportation.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sp>
        <p:nvSpPr>
          <p:cNvPr id="2" name="Freeform 2"/>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0" y="0"/>
            <a:ext cx="1345171" cy="1345171"/>
          </a:xfrm>
          <a:custGeom>
            <a:avLst/>
            <a:gdLst/>
            <a:ahLst/>
            <a:cxnLst/>
            <a:rect l="l" t="t" r="r" b="b"/>
            <a:pathLst>
              <a:path w="1345171" h="1345171">
                <a:moveTo>
                  <a:pt x="1345171" y="1345171"/>
                </a:moveTo>
                <a:lnTo>
                  <a:pt x="0" y="1345171"/>
                </a:lnTo>
                <a:lnTo>
                  <a:pt x="0" y="0"/>
                </a:lnTo>
                <a:lnTo>
                  <a:pt x="1345171" y="0"/>
                </a:lnTo>
                <a:lnTo>
                  <a:pt x="1345171" y="1345171"/>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1030385" y="-2432353"/>
            <a:ext cx="5245168" cy="11294992"/>
            <a:chOff x="0" y="0"/>
            <a:chExt cx="2948813" cy="6350000"/>
          </a:xfrm>
        </p:grpSpPr>
        <p:sp>
          <p:nvSpPr>
            <p:cNvPr id="5" name="Freeform 5"/>
            <p:cNvSpPr/>
            <p:nvPr/>
          </p:nvSpPr>
          <p:spPr>
            <a:xfrm>
              <a:off x="0" y="0"/>
              <a:ext cx="2948813" cy="6350000"/>
            </a:xfrm>
            <a:custGeom>
              <a:avLst/>
              <a:gdLst/>
              <a:ahLst/>
              <a:cxnLst/>
              <a:rect l="l" t="t" r="r" b="b"/>
              <a:pathLst>
                <a:path w="2948813" h="6350000">
                  <a:moveTo>
                    <a:pt x="2948813" y="1474470"/>
                  </a:moveTo>
                  <a:lnTo>
                    <a:pt x="2948813" y="4875530"/>
                  </a:lnTo>
                  <a:cubicBezTo>
                    <a:pt x="2948813" y="5689854"/>
                    <a:pt x="2288667" y="6350000"/>
                    <a:pt x="1474343" y="6350000"/>
                  </a:cubicBezTo>
                  <a:cubicBezTo>
                    <a:pt x="660146" y="6350000"/>
                    <a:pt x="0" y="5689854"/>
                    <a:pt x="0" y="4875530"/>
                  </a:cubicBezTo>
                  <a:lnTo>
                    <a:pt x="0" y="1474470"/>
                  </a:lnTo>
                  <a:cubicBezTo>
                    <a:pt x="0" y="660146"/>
                    <a:pt x="660146" y="0"/>
                    <a:pt x="1474470" y="0"/>
                  </a:cubicBezTo>
                  <a:cubicBezTo>
                    <a:pt x="2288667" y="0"/>
                    <a:pt x="2948813" y="660146"/>
                    <a:pt x="2948813" y="1474470"/>
                  </a:cubicBezTo>
                  <a:close/>
                </a:path>
              </a:pathLst>
            </a:custGeom>
            <a:blipFill>
              <a:blip r:embed="rId6"/>
              <a:stretch>
                <a:fillRect l="-42058" r="-42058"/>
              </a:stretch>
            </a:blipFill>
          </p:spPr>
        </p:sp>
      </p:grpSp>
      <p:sp>
        <p:nvSpPr>
          <p:cNvPr id="6" name="TextBox 6"/>
          <p:cNvSpPr txBox="1"/>
          <p:nvPr/>
        </p:nvSpPr>
        <p:spPr>
          <a:xfrm>
            <a:off x="1658012" y="3003157"/>
            <a:ext cx="7485988" cy="965200"/>
          </a:xfrm>
          <a:prstGeom prst="rect">
            <a:avLst/>
          </a:prstGeom>
        </p:spPr>
        <p:txBody>
          <a:bodyPr lIns="0" tIns="0" rIns="0" bIns="0" rtlCol="0" anchor="t">
            <a:spAutoFit/>
          </a:bodyPr>
          <a:lstStyle/>
          <a:p>
            <a:pPr>
              <a:lnSpc>
                <a:spcPts val="7474"/>
              </a:lnSpc>
            </a:pPr>
            <a:r>
              <a:rPr lang="en-US" sz="6499">
                <a:solidFill>
                  <a:srgbClr val="FFFFFF"/>
                </a:solidFill>
                <a:latin typeface="Roboto Bold"/>
              </a:rPr>
              <a:t> Contact Us</a:t>
            </a:r>
          </a:p>
        </p:txBody>
      </p:sp>
      <p:grpSp>
        <p:nvGrpSpPr>
          <p:cNvPr id="7" name="Group 7"/>
          <p:cNvGrpSpPr/>
          <p:nvPr/>
        </p:nvGrpSpPr>
        <p:grpSpPr>
          <a:xfrm>
            <a:off x="1960703" y="2098838"/>
            <a:ext cx="494567" cy="494567"/>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9" name="Group 9"/>
          <p:cNvGrpSpPr/>
          <p:nvPr/>
        </p:nvGrpSpPr>
        <p:grpSpPr>
          <a:xfrm>
            <a:off x="2307058" y="2098838"/>
            <a:ext cx="494567" cy="494567"/>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1" name="Group 11"/>
          <p:cNvGrpSpPr/>
          <p:nvPr/>
        </p:nvGrpSpPr>
        <p:grpSpPr>
          <a:xfrm>
            <a:off x="2653413" y="2098838"/>
            <a:ext cx="494567" cy="49456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49804"/>
              </a:srgbClr>
            </a:solidFill>
          </p:spPr>
        </p:sp>
      </p:grpSp>
      <p:grpSp>
        <p:nvGrpSpPr>
          <p:cNvPr id="13" name="Group 13"/>
          <p:cNvGrpSpPr/>
          <p:nvPr/>
        </p:nvGrpSpPr>
        <p:grpSpPr>
          <a:xfrm>
            <a:off x="1696294" y="4587020"/>
            <a:ext cx="7488272" cy="4161208"/>
            <a:chOff x="0" y="0"/>
            <a:chExt cx="2414981" cy="1341997"/>
          </a:xfrm>
        </p:grpSpPr>
        <p:sp>
          <p:nvSpPr>
            <p:cNvPr id="14" name="Freeform 14"/>
            <p:cNvSpPr/>
            <p:nvPr/>
          </p:nvSpPr>
          <p:spPr>
            <a:xfrm>
              <a:off x="0" y="0"/>
              <a:ext cx="2414981" cy="1341997"/>
            </a:xfrm>
            <a:custGeom>
              <a:avLst/>
              <a:gdLst/>
              <a:ahLst/>
              <a:cxnLst/>
              <a:rect l="l" t="t" r="r" b="b"/>
              <a:pathLst>
                <a:path w="2414981" h="1341997">
                  <a:moveTo>
                    <a:pt x="2290521" y="1341997"/>
                  </a:moveTo>
                  <a:lnTo>
                    <a:pt x="124460" y="1341997"/>
                  </a:lnTo>
                  <a:cubicBezTo>
                    <a:pt x="55880" y="1341997"/>
                    <a:pt x="0" y="1286117"/>
                    <a:pt x="0" y="1217537"/>
                  </a:cubicBezTo>
                  <a:lnTo>
                    <a:pt x="0" y="124460"/>
                  </a:lnTo>
                  <a:cubicBezTo>
                    <a:pt x="0" y="55880"/>
                    <a:pt x="55880" y="0"/>
                    <a:pt x="124460" y="0"/>
                  </a:cubicBezTo>
                  <a:lnTo>
                    <a:pt x="2290521" y="0"/>
                  </a:lnTo>
                  <a:cubicBezTo>
                    <a:pt x="2359101" y="0"/>
                    <a:pt x="2414981" y="55880"/>
                    <a:pt x="2414981" y="124460"/>
                  </a:cubicBezTo>
                  <a:lnTo>
                    <a:pt x="2414981" y="1217537"/>
                  </a:lnTo>
                  <a:cubicBezTo>
                    <a:pt x="2414981" y="1286117"/>
                    <a:pt x="2359101" y="1341997"/>
                    <a:pt x="2290521" y="1341997"/>
                  </a:cubicBezTo>
                  <a:close/>
                </a:path>
              </a:pathLst>
            </a:custGeom>
            <a:solidFill>
              <a:srgbClr val="4C8F36"/>
            </a:solidFill>
          </p:spPr>
        </p:sp>
      </p:grpSp>
      <p:sp>
        <p:nvSpPr>
          <p:cNvPr id="15" name="TextBox 15"/>
          <p:cNvSpPr txBox="1"/>
          <p:nvPr/>
        </p:nvSpPr>
        <p:spPr>
          <a:xfrm>
            <a:off x="2135198" y="5611470"/>
            <a:ext cx="4958819" cy="481330"/>
          </a:xfrm>
          <a:prstGeom prst="rect">
            <a:avLst/>
          </a:prstGeom>
        </p:spPr>
        <p:txBody>
          <a:bodyPr lIns="0" tIns="0" rIns="0" bIns="0" rtlCol="0" anchor="t">
            <a:spAutoFit/>
          </a:bodyPr>
          <a:lstStyle/>
          <a:p>
            <a:pPr>
              <a:lnSpc>
                <a:spcPts val="3919"/>
              </a:lnSpc>
              <a:spcBef>
                <a:spcPct val="0"/>
              </a:spcBef>
            </a:pPr>
            <a:r>
              <a:rPr lang="en-US" sz="2799" dirty="0">
                <a:solidFill>
                  <a:srgbClr val="FFFFFF"/>
                </a:solidFill>
                <a:latin typeface="Source Sans Pro"/>
              </a:rPr>
              <a:t>Website : www.traveltoindia.org</a:t>
            </a:r>
          </a:p>
        </p:txBody>
      </p:sp>
      <p:sp>
        <p:nvSpPr>
          <p:cNvPr id="16" name="TextBox 16"/>
          <p:cNvSpPr txBox="1"/>
          <p:nvPr/>
        </p:nvSpPr>
        <p:spPr>
          <a:xfrm>
            <a:off x="2168575" y="6435062"/>
            <a:ext cx="5424329" cy="497727"/>
          </a:xfrm>
          <a:prstGeom prst="rect">
            <a:avLst/>
          </a:prstGeom>
        </p:spPr>
        <p:txBody>
          <a:bodyPr lIns="0" tIns="0" rIns="0" bIns="0" rtlCol="0" anchor="t">
            <a:spAutoFit/>
          </a:bodyPr>
          <a:lstStyle/>
          <a:p>
            <a:pPr>
              <a:lnSpc>
                <a:spcPts val="4059"/>
              </a:lnSpc>
              <a:spcBef>
                <a:spcPct val="0"/>
              </a:spcBef>
            </a:pPr>
            <a:r>
              <a:rPr lang="en-US" sz="2899" dirty="0">
                <a:solidFill>
                  <a:srgbClr val="FFFFFF"/>
                </a:solidFill>
                <a:latin typeface="Source Sans Pro"/>
              </a:rPr>
              <a:t>Email : </a:t>
            </a:r>
            <a:r>
              <a:rPr lang="en-US" sz="2899" dirty="0">
                <a:solidFill>
                  <a:srgbClr val="FFFFFF"/>
                </a:solidFill>
                <a:latin typeface="Source Sans Pro"/>
                <a:hlinkClick r:id="rId7"/>
              </a:rPr>
              <a:t>traveltoindiaa@gmail.com</a:t>
            </a:r>
            <a:endParaRPr lang="en-US" sz="2899" dirty="0">
              <a:solidFill>
                <a:srgbClr val="FFFFFF"/>
              </a:solidFill>
              <a:latin typeface="Source Sans Pro"/>
            </a:endParaRPr>
          </a:p>
        </p:txBody>
      </p:sp>
      <p:sp>
        <p:nvSpPr>
          <p:cNvPr id="17" name="TextBox 17"/>
          <p:cNvSpPr txBox="1"/>
          <p:nvPr/>
        </p:nvSpPr>
        <p:spPr>
          <a:xfrm>
            <a:off x="2168575" y="7085189"/>
            <a:ext cx="6543711" cy="1471930"/>
          </a:xfrm>
          <a:prstGeom prst="rect">
            <a:avLst/>
          </a:prstGeom>
        </p:spPr>
        <p:txBody>
          <a:bodyPr lIns="0" tIns="0" rIns="0" bIns="0" rtlCol="0" anchor="t">
            <a:spAutoFit/>
          </a:bodyPr>
          <a:lstStyle/>
          <a:p>
            <a:pPr>
              <a:lnSpc>
                <a:spcPts val="3919"/>
              </a:lnSpc>
              <a:spcBef>
                <a:spcPct val="0"/>
              </a:spcBef>
            </a:pPr>
            <a:r>
              <a:rPr lang="en-US" sz="2799">
                <a:solidFill>
                  <a:srgbClr val="FFFFFF"/>
                </a:solidFill>
                <a:latin typeface="Source Sans Pro"/>
              </a:rPr>
              <a:t>Address : TA 55/F, Om vihar, Friday market, New Delhi 110059, Uttam nagar West Metro Station</a:t>
            </a:r>
          </a:p>
        </p:txBody>
      </p:sp>
      <p:sp>
        <p:nvSpPr>
          <p:cNvPr id="18" name="TextBox 18"/>
          <p:cNvSpPr txBox="1"/>
          <p:nvPr/>
        </p:nvSpPr>
        <p:spPr>
          <a:xfrm>
            <a:off x="2135198" y="4866058"/>
            <a:ext cx="3922389" cy="497734"/>
          </a:xfrm>
          <a:prstGeom prst="rect">
            <a:avLst/>
          </a:prstGeom>
        </p:spPr>
        <p:txBody>
          <a:bodyPr lIns="0" tIns="0" rIns="0" bIns="0" rtlCol="0" anchor="t">
            <a:spAutoFit/>
          </a:bodyPr>
          <a:lstStyle/>
          <a:p>
            <a:pPr>
              <a:lnSpc>
                <a:spcPts val="4059"/>
              </a:lnSpc>
              <a:spcBef>
                <a:spcPct val="0"/>
              </a:spcBef>
            </a:pPr>
            <a:r>
              <a:rPr lang="en-US" sz="2899">
                <a:solidFill>
                  <a:srgbClr val="FFFFFF"/>
                </a:solidFill>
                <a:latin typeface="Source Sans Pro"/>
              </a:rPr>
              <a:t>Phone : +91-9958794041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E2C25"/>
        </a:solidFill>
        <a:effectLst/>
      </p:bgPr>
    </p:bg>
    <p:spTree>
      <p:nvGrpSpPr>
        <p:cNvPr id="1" name=""/>
        <p:cNvGrpSpPr/>
        <p:nvPr/>
      </p:nvGrpSpPr>
      <p:grpSpPr>
        <a:xfrm>
          <a:off x="0" y="0"/>
          <a:ext cx="0" cy="0"/>
          <a:chOff x="0" y="0"/>
          <a:chExt cx="0" cy="0"/>
        </a:xfrm>
      </p:grpSpPr>
      <p:sp>
        <p:nvSpPr>
          <p:cNvPr id="2" name="Freeform 2"/>
          <p:cNvSpPr/>
          <p:nvPr/>
        </p:nvSpPr>
        <p:spPr>
          <a:xfrm rot="5400000">
            <a:off x="17193074" y="8153849"/>
            <a:ext cx="1472602" cy="736301"/>
          </a:xfrm>
          <a:custGeom>
            <a:avLst/>
            <a:gdLst/>
            <a:ahLst/>
            <a:cxnLst/>
            <a:rect l="l" t="t" r="r" b="b"/>
            <a:pathLst>
              <a:path w="1472602" h="736301">
                <a:moveTo>
                  <a:pt x="0" y="0"/>
                </a:moveTo>
                <a:lnTo>
                  <a:pt x="1472601" y="0"/>
                </a:lnTo>
                <a:lnTo>
                  <a:pt x="1472601" y="736301"/>
                </a:lnTo>
                <a:lnTo>
                  <a:pt x="0" y="7363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0" y="0"/>
            <a:ext cx="1345171" cy="1345171"/>
          </a:xfrm>
          <a:custGeom>
            <a:avLst/>
            <a:gdLst/>
            <a:ahLst/>
            <a:cxnLst/>
            <a:rect l="l" t="t" r="r" b="b"/>
            <a:pathLst>
              <a:path w="1345171" h="1345171">
                <a:moveTo>
                  <a:pt x="1345171" y="1345171"/>
                </a:moveTo>
                <a:lnTo>
                  <a:pt x="0" y="1345171"/>
                </a:lnTo>
                <a:lnTo>
                  <a:pt x="0" y="0"/>
                </a:lnTo>
                <a:lnTo>
                  <a:pt x="1345171" y="0"/>
                </a:lnTo>
                <a:lnTo>
                  <a:pt x="1345171" y="1345171"/>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3187120" y="0"/>
            <a:ext cx="11913759" cy="5956880"/>
            <a:chOff x="0" y="0"/>
            <a:chExt cx="6662420" cy="3331210"/>
          </a:xfrm>
        </p:grpSpPr>
        <p:sp>
          <p:nvSpPr>
            <p:cNvPr id="5" name="Freeform 5"/>
            <p:cNvSpPr/>
            <p:nvPr/>
          </p:nvSpPr>
          <p:spPr>
            <a:xfrm>
              <a:off x="0" y="0"/>
              <a:ext cx="6662420" cy="3331210"/>
            </a:xfrm>
            <a:custGeom>
              <a:avLst/>
              <a:gdLst/>
              <a:ahLst/>
              <a:cxnLst/>
              <a:rect l="l" t="t" r="r" b="b"/>
              <a:pathLst>
                <a:path w="6662420" h="3331210">
                  <a:moveTo>
                    <a:pt x="3331210" y="0"/>
                  </a:moveTo>
                  <a:lnTo>
                    <a:pt x="6662420" y="0"/>
                  </a:lnTo>
                  <a:cubicBezTo>
                    <a:pt x="6662420" y="1840230"/>
                    <a:pt x="5171440" y="3331210"/>
                    <a:pt x="3331210" y="3331210"/>
                  </a:cubicBezTo>
                  <a:cubicBezTo>
                    <a:pt x="1490980" y="3331210"/>
                    <a:pt x="0" y="1840230"/>
                    <a:pt x="0" y="0"/>
                  </a:cubicBezTo>
                  <a:lnTo>
                    <a:pt x="3331210" y="0"/>
                  </a:lnTo>
                  <a:close/>
                </a:path>
              </a:pathLst>
            </a:custGeom>
            <a:blipFill>
              <a:blip r:embed="rId6"/>
              <a:stretch>
                <a:fillRect t="-16512" b="-16512"/>
              </a:stretch>
            </a:blipFill>
          </p:spPr>
        </p:sp>
      </p:grpSp>
      <p:grpSp>
        <p:nvGrpSpPr>
          <p:cNvPr id="6" name="Group 6"/>
          <p:cNvGrpSpPr/>
          <p:nvPr/>
        </p:nvGrpSpPr>
        <p:grpSpPr>
          <a:xfrm>
            <a:off x="2295307" y="5164530"/>
            <a:ext cx="13697386" cy="3283185"/>
            <a:chOff x="0" y="0"/>
            <a:chExt cx="4417432" cy="1058833"/>
          </a:xfrm>
        </p:grpSpPr>
        <p:sp>
          <p:nvSpPr>
            <p:cNvPr id="7" name="Freeform 7"/>
            <p:cNvSpPr/>
            <p:nvPr/>
          </p:nvSpPr>
          <p:spPr>
            <a:xfrm>
              <a:off x="0" y="0"/>
              <a:ext cx="4417432" cy="1058833"/>
            </a:xfrm>
            <a:custGeom>
              <a:avLst/>
              <a:gdLst/>
              <a:ahLst/>
              <a:cxnLst/>
              <a:rect l="l" t="t" r="r" b="b"/>
              <a:pathLst>
                <a:path w="4417432" h="1058833">
                  <a:moveTo>
                    <a:pt x="4292972" y="1058833"/>
                  </a:moveTo>
                  <a:lnTo>
                    <a:pt x="124460" y="1058833"/>
                  </a:lnTo>
                  <a:cubicBezTo>
                    <a:pt x="55880" y="1058833"/>
                    <a:pt x="0" y="1002953"/>
                    <a:pt x="0" y="934373"/>
                  </a:cubicBezTo>
                  <a:lnTo>
                    <a:pt x="0" y="124460"/>
                  </a:lnTo>
                  <a:cubicBezTo>
                    <a:pt x="0" y="55880"/>
                    <a:pt x="55880" y="0"/>
                    <a:pt x="124460" y="0"/>
                  </a:cubicBezTo>
                  <a:lnTo>
                    <a:pt x="4292972" y="0"/>
                  </a:lnTo>
                  <a:cubicBezTo>
                    <a:pt x="4361552" y="0"/>
                    <a:pt x="4417432" y="55880"/>
                    <a:pt x="4417432" y="124460"/>
                  </a:cubicBezTo>
                  <a:lnTo>
                    <a:pt x="4417432" y="934373"/>
                  </a:lnTo>
                  <a:cubicBezTo>
                    <a:pt x="4417432" y="1002953"/>
                    <a:pt x="4361552" y="1058833"/>
                    <a:pt x="4292972" y="1058833"/>
                  </a:cubicBezTo>
                  <a:close/>
                </a:path>
              </a:pathLst>
            </a:custGeom>
            <a:solidFill>
              <a:srgbClr val="4C8F36">
                <a:alpha val="89804"/>
              </a:srgbClr>
            </a:solidFill>
          </p:spPr>
        </p:sp>
      </p:grpSp>
      <p:sp>
        <p:nvSpPr>
          <p:cNvPr id="8" name="TextBox 8"/>
          <p:cNvSpPr txBox="1"/>
          <p:nvPr/>
        </p:nvSpPr>
        <p:spPr>
          <a:xfrm>
            <a:off x="2295307" y="5336749"/>
            <a:ext cx="13697386" cy="2633833"/>
          </a:xfrm>
          <a:prstGeom prst="rect">
            <a:avLst/>
          </a:prstGeom>
        </p:spPr>
        <p:txBody>
          <a:bodyPr lIns="0" tIns="0" rIns="0" bIns="0" rtlCol="0" anchor="t">
            <a:spAutoFit/>
          </a:bodyPr>
          <a:lstStyle/>
          <a:p>
            <a:pPr algn="ctr">
              <a:lnSpc>
                <a:spcPts val="21404"/>
              </a:lnSpc>
              <a:spcBef>
                <a:spcPct val="0"/>
              </a:spcBef>
            </a:pPr>
            <a:r>
              <a:rPr lang="en-US" sz="15288">
                <a:solidFill>
                  <a:srgbClr val="FFFFFF"/>
                </a:solidFill>
                <a:latin typeface="Roboto Bold"/>
              </a:rPr>
              <a:t>THANK YOU</a:t>
            </a:r>
          </a:p>
        </p:txBody>
      </p:sp>
      <p:grpSp>
        <p:nvGrpSpPr>
          <p:cNvPr id="9" name="Group 9"/>
          <p:cNvGrpSpPr/>
          <p:nvPr/>
        </p:nvGrpSpPr>
        <p:grpSpPr>
          <a:xfrm>
            <a:off x="15705805" y="1784097"/>
            <a:ext cx="3380433" cy="3380433"/>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grpSp>
        <p:nvGrpSpPr>
          <p:cNvPr id="11" name="Group 11"/>
          <p:cNvGrpSpPr/>
          <p:nvPr/>
        </p:nvGrpSpPr>
        <p:grpSpPr>
          <a:xfrm>
            <a:off x="-798238" y="1784097"/>
            <a:ext cx="3380433" cy="3380433"/>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grpSp>
        <p:nvGrpSpPr>
          <p:cNvPr id="13" name="Group 13"/>
          <p:cNvGrpSpPr/>
          <p:nvPr/>
        </p:nvGrpSpPr>
        <p:grpSpPr>
          <a:xfrm>
            <a:off x="15043685" y="2792816"/>
            <a:ext cx="1362995" cy="1362995"/>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grpSp>
        <p:nvGrpSpPr>
          <p:cNvPr id="15" name="Group 15"/>
          <p:cNvGrpSpPr/>
          <p:nvPr/>
        </p:nvGrpSpPr>
        <p:grpSpPr>
          <a:xfrm>
            <a:off x="1881320" y="2792816"/>
            <a:ext cx="1362995" cy="1362995"/>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C8F36">
                <a:alpha val="9804"/>
              </a:srgbClr>
            </a:solid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581</Words>
  <Application>Microsoft Office PowerPoint</Application>
  <PresentationFormat>Custom</PresentationFormat>
  <Paragraphs>27</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Source Sans Pro Bold Italics</vt:lpstr>
      <vt:lpstr>Calibri</vt:lpstr>
      <vt:lpstr>Source Sans Pro</vt:lpstr>
      <vt:lpstr>Arial</vt:lpstr>
      <vt:lpstr>Roboto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 Beat Places to Visit in North India</dc:title>
  <cp:lastModifiedBy>Anup Jain</cp:lastModifiedBy>
  <cp:revision>2</cp:revision>
  <dcterms:created xsi:type="dcterms:W3CDTF">2006-08-16T00:00:00Z</dcterms:created>
  <dcterms:modified xsi:type="dcterms:W3CDTF">2024-02-05T13:09:15Z</dcterms:modified>
  <dc:identifier>DAF7u22AK58</dc:identifier>
</cp:coreProperties>
</file>