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M Sans" charset="1" panose="00000000000000000000"/>
      <p:regular r:id="rId10"/>
    </p:embeddedFont>
    <p:embeddedFont>
      <p:font typeface="DM Sans Bold" charset="1" panose="00000000000000000000"/>
      <p:regular r:id="rId11"/>
    </p:embeddedFont>
    <p:embeddedFont>
      <p:font typeface="DM Sans Italics" charset="1" panose="00000000000000000000"/>
      <p:regular r:id="rId12"/>
    </p:embeddedFont>
    <p:embeddedFont>
      <p:font typeface="DM Sans Bold Italics" charset="1" panose="00000000000000000000"/>
      <p:regular r:id="rId13"/>
    </p:embeddedFont>
    <p:embeddedFont>
      <p:font typeface="Canva Sans" charset="1" panose="020B0503030501040103"/>
      <p:regular r:id="rId14"/>
    </p:embeddedFont>
    <p:embeddedFont>
      <p:font typeface="Canva Sans Bold" charset="1" panose="020B0803030501040103"/>
      <p:regular r:id="rId15"/>
    </p:embeddedFont>
    <p:embeddedFont>
      <p:font typeface="Canva Sans Italics" charset="1" panose="020B0503030501040103"/>
      <p:regular r:id="rId16"/>
    </p:embeddedFont>
    <p:embeddedFont>
      <p:font typeface="Canva Sans Bold Italics" charset="1" panose="020B0803030501040103"/>
      <p:regular r:id="rId17"/>
    </p:embeddedFont>
    <p:embeddedFont>
      <p:font typeface="Canva Sans Medium" charset="1" panose="020B0603030501040103"/>
      <p:regular r:id="rId18"/>
    </p:embeddedFont>
    <p:embeddedFont>
      <p:font typeface="Canva Sans Medium Italics" charset="1" panose="020B0603030501040103"/>
      <p:regular r:id="rId19"/>
    </p:embeddedFont>
    <p:embeddedFont>
      <p:font typeface="Now" charset="1" panose="00000500000000000000"/>
      <p:regular r:id="rId20"/>
    </p:embeddedFont>
    <p:embeddedFont>
      <p:font typeface="Now Bold" charset="1" panose="00000800000000000000"/>
      <p:regular r:id="rId21"/>
    </p:embeddedFont>
    <p:embeddedFont>
      <p:font typeface="Now Thin" charset="1" panose="00000300000000000000"/>
      <p:regular r:id="rId22"/>
    </p:embeddedFont>
    <p:embeddedFont>
      <p:font typeface="Now Light" charset="1" panose="00000400000000000000"/>
      <p:regular r:id="rId23"/>
    </p:embeddedFont>
    <p:embeddedFont>
      <p:font typeface="Now Medium" charset="1" panose="00000600000000000000"/>
      <p:regular r:id="rId24"/>
    </p:embeddedFont>
    <p:embeddedFont>
      <p:font typeface="Now Heavy" charset="1" panose="00000A00000000000000"/>
      <p:regular r:id="rId25"/>
    </p:embeddedFont>
    <p:embeddedFont>
      <p:font typeface="Open Sauce" charset="1" panose="00000500000000000000"/>
      <p:regular r:id="rId26"/>
    </p:embeddedFont>
    <p:embeddedFont>
      <p:font typeface="Open Sauce Bold" charset="1" panose="00000800000000000000"/>
      <p:regular r:id="rId27"/>
    </p:embeddedFont>
    <p:embeddedFont>
      <p:font typeface="Open Sauce Italics" charset="1" panose="00000500000000000000"/>
      <p:regular r:id="rId28"/>
    </p:embeddedFont>
    <p:embeddedFont>
      <p:font typeface="Open Sauce Bold Italics" charset="1" panose="00000800000000000000"/>
      <p:regular r:id="rId29"/>
    </p:embeddedFont>
    <p:embeddedFont>
      <p:font typeface="Open Sauce Light" charset="1" panose="00000400000000000000"/>
      <p:regular r:id="rId30"/>
    </p:embeddedFont>
    <p:embeddedFont>
      <p:font typeface="Open Sauce Light Italics" charset="1" panose="00000400000000000000"/>
      <p:regular r:id="rId31"/>
    </p:embeddedFont>
    <p:embeddedFont>
      <p:font typeface="Open Sauce Medium" charset="1" panose="00000600000000000000"/>
      <p:regular r:id="rId32"/>
    </p:embeddedFont>
    <p:embeddedFont>
      <p:font typeface="Open Sauce Medium Italics" charset="1" panose="00000600000000000000"/>
      <p:regular r:id="rId33"/>
    </p:embeddedFont>
    <p:embeddedFont>
      <p:font typeface="Open Sauce Semi-Bold" charset="1" panose="00000700000000000000"/>
      <p:regular r:id="rId34"/>
    </p:embeddedFont>
    <p:embeddedFont>
      <p:font typeface="Open Sauce Semi-Bold Italics" charset="1" panose="00000700000000000000"/>
      <p:regular r:id="rId35"/>
    </p:embeddedFont>
    <p:embeddedFont>
      <p:font typeface="Open Sauce Heavy" charset="1" panose="00000A00000000000000"/>
      <p:regular r:id="rId36"/>
    </p:embeddedFont>
    <p:embeddedFont>
      <p:font typeface="Open Sauce Heavy Italics" charset="1" panose="00000A0000000000000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slides/slide1.xml" Type="http://schemas.openxmlformats.org/officeDocument/2006/relationships/slide"/><Relationship Id="rId39" Target="slides/slide2.xml" Type="http://schemas.openxmlformats.org/officeDocument/2006/relationships/slide"/><Relationship Id="rId4" Target="theme/theme1.xml" Type="http://schemas.openxmlformats.org/officeDocument/2006/relationships/theme"/><Relationship Id="rId40" Target="slides/slide3.xml" Type="http://schemas.openxmlformats.org/officeDocument/2006/relationships/slide"/><Relationship Id="rId41" Target="slides/slide4.xml" Type="http://schemas.openxmlformats.org/officeDocument/2006/relationships/slide"/><Relationship Id="rId42" Target="slides/slide5.xml" Type="http://schemas.openxmlformats.org/officeDocument/2006/relationships/slide"/><Relationship Id="rId43" Target="slides/slide6.xml" Type="http://schemas.openxmlformats.org/officeDocument/2006/relationships/slide"/><Relationship Id="rId44" Target="slides/slide7.xml" Type="http://schemas.openxmlformats.org/officeDocument/2006/relationships/slide"/><Relationship Id="rId45" Target="slides/slide8.xml" Type="http://schemas.openxmlformats.org/officeDocument/2006/relationships/slide"/><Relationship Id="rId46" Target="slides/slide9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https://indiatourtaxi.com/toyota-innova-crysta-on-rent-in-delhi.html" TargetMode="External" Type="http://schemas.openxmlformats.org/officeDocument/2006/relationships/hyperlink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1D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208957" y="-1011147"/>
            <a:ext cx="2647750" cy="2647750"/>
          </a:xfrm>
          <a:custGeom>
            <a:avLst/>
            <a:gdLst/>
            <a:ahLst/>
            <a:cxnLst/>
            <a:rect r="r" b="b" t="t" l="l"/>
            <a:pathLst>
              <a:path h="2647750" w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0380940" y="649592"/>
            <a:ext cx="7516996" cy="8987817"/>
            <a:chOff x="0" y="0"/>
            <a:chExt cx="8603361" cy="1028674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2794" y="-128"/>
              <a:ext cx="8606155" cy="10286874"/>
            </a:xfrm>
            <a:custGeom>
              <a:avLst/>
              <a:gdLst/>
              <a:ahLst/>
              <a:cxnLst/>
              <a:rect r="r" b="b" t="t" l="l"/>
              <a:pathLst>
                <a:path h="10286874" w="8606155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-2568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-295175" y="8630507"/>
            <a:ext cx="2647750" cy="2647750"/>
          </a:xfrm>
          <a:custGeom>
            <a:avLst/>
            <a:gdLst/>
            <a:ahLst/>
            <a:cxnLst/>
            <a:rect r="r" b="b" t="t" l="l"/>
            <a:pathLst>
              <a:path h="2647750" w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295175" y="0"/>
            <a:ext cx="6791425" cy="1971260"/>
            <a:chOff x="0" y="0"/>
            <a:chExt cx="43229660" cy="125477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2493176" y="998360"/>
              <a:ext cx="38243309" cy="7425981"/>
            </a:xfrm>
            <a:custGeom>
              <a:avLst/>
              <a:gdLst/>
              <a:ahLst/>
              <a:cxnLst/>
              <a:rect r="r" b="b" t="t" l="l"/>
              <a:pathLst>
                <a:path h="7425981" w="38243309">
                  <a:moveTo>
                    <a:pt x="0" y="0"/>
                  </a:moveTo>
                  <a:lnTo>
                    <a:pt x="38243308" y="0"/>
                  </a:lnTo>
                  <a:lnTo>
                    <a:pt x="38243308" y="7425981"/>
                  </a:lnTo>
                  <a:lnTo>
                    <a:pt x="0" y="7425981"/>
                  </a:lnTo>
                  <a:close/>
                </a:path>
              </a:pathLst>
            </a:custGeom>
            <a:blipFill>
              <a:blip r:embed="rId5"/>
              <a:stretch>
                <a:fillRect l="0" t="-15005" r="0" b="-6017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91795" y="2490464"/>
            <a:ext cx="11153503" cy="142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06"/>
              </a:lnSpc>
            </a:pPr>
            <a:r>
              <a:rPr lang="en-US" sz="9338">
                <a:solidFill>
                  <a:srgbClr val="FFFBFB"/>
                </a:solidFill>
                <a:latin typeface="Now Bold"/>
              </a:rPr>
              <a:t>INNOVA CRYSTA-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6523" y="3904343"/>
            <a:ext cx="9719269" cy="4726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370"/>
              </a:lnSpc>
            </a:pPr>
            <a:r>
              <a:rPr lang="en-US" sz="10308">
                <a:solidFill>
                  <a:srgbClr val="56AEFF"/>
                </a:solidFill>
                <a:latin typeface="Now Bold"/>
              </a:rPr>
              <a:t>THE ULTIMATE ROAD TRIP COMPANION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1D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00536" y="3040991"/>
            <a:ext cx="7445721" cy="6217309"/>
            <a:chOff x="0" y="0"/>
            <a:chExt cx="2826267" cy="23599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26267" cy="2359983"/>
            </a:xfrm>
            <a:custGeom>
              <a:avLst/>
              <a:gdLst/>
              <a:ahLst/>
              <a:cxnLst/>
              <a:rect r="r" b="b" t="t" l="l"/>
              <a:pathLst>
                <a:path h="2359983" w="2826267">
                  <a:moveTo>
                    <a:pt x="0" y="0"/>
                  </a:moveTo>
                  <a:lnTo>
                    <a:pt x="2826267" y="0"/>
                  </a:lnTo>
                  <a:lnTo>
                    <a:pt x="2826267" y="2359983"/>
                  </a:lnTo>
                  <a:lnTo>
                    <a:pt x="0" y="2359983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826267" cy="23980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000675" y="1509629"/>
            <a:ext cx="6992751" cy="8074770"/>
            <a:chOff x="0" y="0"/>
            <a:chExt cx="54991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991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54991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56AE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143550" y="1698193"/>
            <a:ext cx="6697476" cy="7733806"/>
            <a:chOff x="0" y="0"/>
            <a:chExt cx="54991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991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54991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42378" t="0" r="-42378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-7631327" y="597505"/>
            <a:ext cx="9077445" cy="9077445"/>
          </a:xfrm>
          <a:custGeom>
            <a:avLst/>
            <a:gdLst/>
            <a:ahLst/>
            <a:cxnLst/>
            <a:rect r="r" b="b" t="t" l="l"/>
            <a:pathLst>
              <a:path h="9077445" w="9077445">
                <a:moveTo>
                  <a:pt x="0" y="0"/>
                </a:moveTo>
                <a:lnTo>
                  <a:pt x="9077444" y="0"/>
                </a:lnTo>
                <a:lnTo>
                  <a:pt x="9077444" y="9077445"/>
                </a:lnTo>
                <a:lnTo>
                  <a:pt x="0" y="9077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00536" y="997309"/>
            <a:ext cx="9828613" cy="1026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66"/>
              </a:lnSpc>
              <a:spcBef>
                <a:spcPct val="0"/>
              </a:spcBef>
            </a:pPr>
            <a:r>
              <a:rPr lang="en-US" sz="6722">
                <a:solidFill>
                  <a:srgbClr val="56AEFF"/>
                </a:solidFill>
                <a:latin typeface="Now Bold"/>
              </a:rPr>
              <a:t>COMFORT REDEFINED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54379" y="3417689"/>
            <a:ext cx="6891878" cy="537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239"/>
              </a:lnSpc>
              <a:spcBef>
                <a:spcPct val="0"/>
              </a:spcBef>
            </a:pPr>
            <a:r>
              <a:rPr lang="en-US" sz="5246">
                <a:solidFill>
                  <a:srgbClr val="FFFFFF"/>
                </a:solidFill>
                <a:latin typeface="DM Sans"/>
              </a:rPr>
              <a:t>Experience luxury with ergonomic and supportive seats. Enjoy ample room for passengers, ensuring a comfortable ride.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5D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650" cy="4149650"/>
            </a:xfrm>
            <a:custGeom>
              <a:avLst/>
              <a:gdLst/>
              <a:ahLst/>
              <a:cxnLst/>
              <a:rect r="r" b="b" t="t" l="l"/>
              <a:pathLst>
                <a:path h="4149650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600097" y="861572"/>
              <a:ext cx="4149650" cy="3288079"/>
            </a:xfrm>
            <a:custGeom>
              <a:avLst/>
              <a:gdLst/>
              <a:ahLst/>
              <a:cxnLst/>
              <a:rect r="r" b="b" t="t" l="l"/>
              <a:pathLst>
                <a:path h="3288079" w="4149650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26202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194248" y="202855"/>
              <a:ext cx="4149650" cy="4149650"/>
            </a:xfrm>
            <a:custGeom>
              <a:avLst/>
              <a:gdLst/>
              <a:ahLst/>
              <a:cxnLst/>
              <a:rect r="r" b="b" t="t" l="l"/>
              <a:pathLst>
                <a:path h="4149650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794345" y="1064427"/>
              <a:ext cx="4149650" cy="3288079"/>
            </a:xfrm>
            <a:custGeom>
              <a:avLst/>
              <a:gdLst/>
              <a:ahLst/>
              <a:cxnLst/>
              <a:rect r="r" b="b" t="t" l="l"/>
              <a:pathLst>
                <a:path h="3288079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26202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6150721">
            <a:off x="6080933" y="4579544"/>
            <a:ext cx="13544802" cy="1127911"/>
          </a:xfrm>
          <a:custGeom>
            <a:avLst/>
            <a:gdLst/>
            <a:ahLst/>
            <a:cxnLst/>
            <a:rect r="r" b="b" t="t" l="l"/>
            <a:pathLst>
              <a:path h="1127911" w="13544802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7172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990226" y="-2479451"/>
            <a:ext cx="7761747" cy="12766451"/>
            <a:chOff x="0" y="0"/>
            <a:chExt cx="3860673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60673" cy="6350000"/>
            </a:xfrm>
            <a:custGeom>
              <a:avLst/>
              <a:gdLst/>
              <a:ahLst/>
              <a:cxnLst/>
              <a:rect r="r" b="b" t="t" l="l"/>
              <a:pathLst>
                <a:path h="6350000" w="3860673">
                  <a:moveTo>
                    <a:pt x="3860673" y="0"/>
                  </a:moveTo>
                  <a:lnTo>
                    <a:pt x="2341753" y="6350000"/>
                  </a:lnTo>
                  <a:lnTo>
                    <a:pt x="0" y="6350000"/>
                  </a:lnTo>
                  <a:lnTo>
                    <a:pt x="1518920" y="0"/>
                  </a:lnTo>
                  <a:lnTo>
                    <a:pt x="3860673" y="0"/>
                  </a:lnTo>
                  <a:close/>
                </a:path>
              </a:pathLst>
            </a:custGeom>
            <a:blipFill>
              <a:blip r:embed="rId5"/>
              <a:stretch>
                <a:fillRect l="-11700" t="0" r="-1170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-4615544">
            <a:off x="10510810" y="5041623"/>
            <a:ext cx="13544802" cy="1127911"/>
          </a:xfrm>
          <a:custGeom>
            <a:avLst/>
            <a:gdLst/>
            <a:ahLst/>
            <a:cxnLst/>
            <a:rect r="r" b="b" t="t" l="l"/>
            <a:pathLst>
              <a:path h="1127911" w="13544802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7172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-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49650" cy="4149650"/>
            </a:xfrm>
            <a:custGeom>
              <a:avLst/>
              <a:gdLst/>
              <a:ahLst/>
              <a:cxnLst/>
              <a:rect r="r" b="b" t="t" l="l"/>
              <a:pathLst>
                <a:path h="4149650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4600097" y="861572"/>
              <a:ext cx="4149650" cy="3288079"/>
            </a:xfrm>
            <a:custGeom>
              <a:avLst/>
              <a:gdLst/>
              <a:ahLst/>
              <a:cxnLst/>
              <a:rect r="r" b="b" t="t" l="l"/>
              <a:pathLst>
                <a:path h="3288079" w="4149650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26202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9194248" y="202855"/>
              <a:ext cx="4149650" cy="4149650"/>
            </a:xfrm>
            <a:custGeom>
              <a:avLst/>
              <a:gdLst/>
              <a:ahLst/>
              <a:cxnLst/>
              <a:rect r="r" b="b" t="t" l="l"/>
              <a:pathLst>
                <a:path h="4149650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3794345" y="1064427"/>
              <a:ext cx="4149650" cy="3288079"/>
            </a:xfrm>
            <a:custGeom>
              <a:avLst/>
              <a:gdLst/>
              <a:ahLst/>
              <a:cxnLst/>
              <a:rect r="r" b="b" t="t" l="l"/>
              <a:pathLst>
                <a:path h="3288079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26202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512441" y="555462"/>
            <a:ext cx="12340893" cy="946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51"/>
              </a:lnSpc>
              <a:spcBef>
                <a:spcPct val="0"/>
              </a:spcBef>
            </a:pPr>
            <a:r>
              <a:rPr lang="en-US" sz="6209">
                <a:solidFill>
                  <a:srgbClr val="FFFFFF"/>
                </a:solidFill>
                <a:latin typeface="Now Bold"/>
              </a:rPr>
              <a:t>SMOOTH TRAVEL EXPERIENCE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2294725"/>
            <a:ext cx="10294901" cy="5583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018"/>
              </a:lnSpc>
              <a:spcBef>
                <a:spcPct val="0"/>
              </a:spcBef>
            </a:pPr>
            <a:r>
              <a:rPr lang="en-US" sz="6534">
                <a:solidFill>
                  <a:srgbClr val="FFFFFF"/>
                </a:solidFill>
                <a:latin typeface="DM Sans"/>
              </a:rPr>
              <a:t>Advanced suspension for a seamless journey on various terrains. Ergonomically designed for driver convenience.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1D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19605" y="2138509"/>
            <a:ext cx="10302183" cy="5895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08"/>
              </a:lnSpc>
              <a:spcBef>
                <a:spcPct val="0"/>
              </a:spcBef>
            </a:pPr>
            <a:r>
              <a:rPr lang="en-US" sz="6817">
                <a:solidFill>
                  <a:srgbClr val="FFFFFF"/>
                </a:solidFill>
                <a:latin typeface="DM Sans"/>
              </a:rPr>
              <a:t>Ample Luggage Room with  trunk for all your travel essentials. Fo</a:t>
            </a:r>
            <a:r>
              <a:rPr lang="en-US" sz="6817">
                <a:solidFill>
                  <a:srgbClr val="FFFFFF"/>
                </a:solidFill>
                <a:latin typeface="DM Sans"/>
              </a:rPr>
              <a:t>ldable seats for extra cargo space as needed.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128164" y="-2586935"/>
            <a:ext cx="5956513" cy="5956513"/>
          </a:xfrm>
          <a:custGeom>
            <a:avLst/>
            <a:gdLst/>
            <a:ahLst/>
            <a:cxnLst/>
            <a:rect r="r" b="b" t="t" l="l"/>
            <a:pathLst>
              <a:path h="5956513" w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359890" y="7239384"/>
            <a:ext cx="5956513" cy="5956513"/>
          </a:xfrm>
          <a:custGeom>
            <a:avLst/>
            <a:gdLst/>
            <a:ahLst/>
            <a:cxnLst/>
            <a:rect r="r" b="b" t="t" l="l"/>
            <a:pathLst>
              <a:path h="5956513" w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19605" y="1019175"/>
            <a:ext cx="11432865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522"/>
              </a:lnSpc>
              <a:spcBef>
                <a:spcPct val="0"/>
              </a:spcBef>
            </a:pPr>
            <a:r>
              <a:rPr lang="en-US" sz="6268">
                <a:solidFill>
                  <a:srgbClr val="FFFFFF"/>
                </a:solidFill>
                <a:latin typeface="Now Bold"/>
              </a:rPr>
              <a:t>GENEROUS CARGO SPACE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1923413" y="1815949"/>
            <a:ext cx="6364587" cy="7442351"/>
            <a:chOff x="0" y="0"/>
            <a:chExt cx="6362700" cy="74401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7185"/>
              <a:ext cx="6350013" cy="7425789"/>
            </a:xfrm>
            <a:custGeom>
              <a:avLst/>
              <a:gdLst/>
              <a:ahLst/>
              <a:cxnLst/>
              <a:rect r="r" b="b" t="t" l="l"/>
              <a:pathLst>
                <a:path h="7425789" w="6350013">
                  <a:moveTo>
                    <a:pt x="6350000" y="6201094"/>
                  </a:moveTo>
                  <a:cubicBezTo>
                    <a:pt x="6350000" y="6877472"/>
                    <a:pt x="5865419" y="7425788"/>
                    <a:pt x="5267617" y="7425788"/>
                  </a:cubicBezTo>
                  <a:lnTo>
                    <a:pt x="1082383" y="7425788"/>
                  </a:lnTo>
                  <a:cubicBezTo>
                    <a:pt x="484594" y="7425788"/>
                    <a:pt x="0" y="6877487"/>
                    <a:pt x="0" y="6201094"/>
                  </a:cubicBezTo>
                  <a:lnTo>
                    <a:pt x="0" y="1224679"/>
                  </a:lnTo>
                  <a:cubicBezTo>
                    <a:pt x="0" y="548301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548301"/>
                    <a:pt x="6350013" y="1224679"/>
                  </a:cubicBezTo>
                  <a:lnTo>
                    <a:pt x="6350013" y="6201094"/>
                  </a:lnTo>
                  <a:close/>
                </a:path>
              </a:pathLst>
            </a:custGeom>
            <a:blipFill>
              <a:blip r:embed="rId4"/>
              <a:stretch>
                <a:fillRect l="-42280" t="-11" r="-42280" b="1163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5D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3860032"/>
          </a:xfrm>
          <a:custGeom>
            <a:avLst/>
            <a:gdLst/>
            <a:ahLst/>
            <a:cxnLst/>
            <a:rect r="r" b="b" t="t" l="l"/>
            <a:pathLst>
              <a:path h="3860032" w="18288000">
                <a:moveTo>
                  <a:pt x="0" y="0"/>
                </a:moveTo>
                <a:lnTo>
                  <a:pt x="18288000" y="0"/>
                </a:lnTo>
                <a:lnTo>
                  <a:pt x="18288000" y="3860032"/>
                </a:lnTo>
                <a:lnTo>
                  <a:pt x="0" y="3860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4923" r="0" b="-9039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43214" y="4197458"/>
            <a:ext cx="13230693" cy="1163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25"/>
              </a:lnSpc>
              <a:spcBef>
                <a:spcPct val="0"/>
              </a:spcBef>
            </a:pPr>
            <a:r>
              <a:rPr lang="en-US" sz="7604">
                <a:solidFill>
                  <a:srgbClr val="FFFFFF"/>
                </a:solidFill>
                <a:latin typeface="Now Bold"/>
              </a:rPr>
              <a:t>SAFETY FEATURES</a:t>
            </a:r>
          </a:p>
        </p:txBody>
      </p:sp>
      <p:sp>
        <p:nvSpPr>
          <p:cNvPr name="AutoShape 4" id="4"/>
          <p:cNvSpPr/>
          <p:nvPr/>
        </p:nvSpPr>
        <p:spPr>
          <a:xfrm>
            <a:off x="5021151" y="6585401"/>
            <a:ext cx="8735422" cy="0"/>
          </a:xfrm>
          <a:prstGeom prst="line">
            <a:avLst/>
          </a:prstGeom>
          <a:ln cap="flat" w="47625">
            <a:solidFill>
              <a:srgbClr val="145D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391115" y="6064008"/>
            <a:ext cx="16230600" cy="319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648"/>
              </a:lnSpc>
              <a:spcBef>
                <a:spcPct val="0"/>
              </a:spcBef>
            </a:pPr>
            <a:r>
              <a:rPr lang="en-US" sz="6266">
                <a:solidFill>
                  <a:srgbClr val="FFFFFF"/>
                </a:solidFill>
                <a:latin typeface="DM Sans"/>
              </a:rPr>
              <a:t>Advanced safety features like ABS, airbags, and more. </a:t>
            </a:r>
            <a:r>
              <a:rPr lang="en-US" sz="6266">
                <a:solidFill>
                  <a:srgbClr val="FFFFFF"/>
                </a:solidFill>
                <a:latin typeface="DM Sans"/>
              </a:rPr>
              <a:t>Reliable braking system, ensuring safety during sudden stops.</a:t>
            </a:r>
          </a:p>
        </p:txBody>
      </p:sp>
      <p:sp>
        <p:nvSpPr>
          <p:cNvPr name="AutoShape 6" id="6"/>
          <p:cNvSpPr/>
          <p:nvPr/>
        </p:nvSpPr>
        <p:spPr>
          <a:xfrm>
            <a:off x="5021151" y="9130445"/>
            <a:ext cx="8735422" cy="0"/>
          </a:xfrm>
          <a:prstGeom prst="line">
            <a:avLst/>
          </a:prstGeom>
          <a:ln cap="flat" w="47625">
            <a:solidFill>
              <a:srgbClr val="145DA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1D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6286157" y="0"/>
            <a:ext cx="15430157" cy="10545890"/>
            <a:chOff x="0" y="0"/>
            <a:chExt cx="5508856" cy="3765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08856" cy="3765081"/>
            </a:xfrm>
            <a:custGeom>
              <a:avLst/>
              <a:gdLst/>
              <a:ahLst/>
              <a:cxnLst/>
              <a:rect r="r" b="b" t="t" l="l"/>
              <a:pathLst>
                <a:path h="3765081" w="5508856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45B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508856" cy="3765081"/>
            </a:xfrm>
            <a:custGeom>
              <a:avLst/>
              <a:gdLst/>
              <a:ahLst/>
              <a:cxnLst/>
              <a:rect r="r" b="b" t="t" l="l"/>
              <a:pathLst>
                <a:path h="3765081" w="5508856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21503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5709281" y="427334"/>
            <a:ext cx="8457192" cy="1993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84"/>
              </a:lnSpc>
              <a:spcBef>
                <a:spcPct val="0"/>
              </a:spcBef>
            </a:pPr>
            <a:r>
              <a:rPr lang="en-US" sz="6570">
                <a:solidFill>
                  <a:srgbClr val="FFFFFF"/>
                </a:solidFill>
                <a:latin typeface="Now Bold"/>
              </a:rPr>
              <a:t>ENTERTAINMENT ON-THE-GO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77521" y="3112321"/>
            <a:ext cx="8379760" cy="6145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66"/>
              </a:lnSpc>
            </a:pPr>
            <a:r>
              <a:rPr lang="en-US" sz="4541" spc="445">
                <a:solidFill>
                  <a:srgbClr val="F5FFF5"/>
                </a:solidFill>
                <a:latin typeface="DM Sans"/>
              </a:rPr>
              <a:t>Infotainment system to keep everyone entertained with advanced audio and connectivity.</a:t>
            </a:r>
          </a:p>
          <a:p>
            <a:pPr>
              <a:lnSpc>
                <a:spcPts val="6266"/>
              </a:lnSpc>
            </a:pPr>
            <a:r>
              <a:rPr lang="en-US" sz="4541" spc="445">
                <a:solidFill>
                  <a:srgbClr val="F5FFF5"/>
                </a:solidFill>
                <a:latin typeface="DM Sans"/>
              </a:rPr>
              <a:t>Connectivity options with Seamless integration with smartphones and devices.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2622339" y="7919689"/>
            <a:ext cx="6452848" cy="5596379"/>
          </a:xfrm>
          <a:custGeom>
            <a:avLst/>
            <a:gdLst/>
            <a:ahLst/>
            <a:cxnLst/>
            <a:rect r="r" b="b" t="t" l="l"/>
            <a:pathLst>
              <a:path h="5596379" w="6452848">
                <a:moveTo>
                  <a:pt x="0" y="0"/>
                </a:moveTo>
                <a:lnTo>
                  <a:pt x="6452849" y="0"/>
                </a:lnTo>
                <a:lnTo>
                  <a:pt x="6452849" y="5596379"/>
                </a:lnTo>
                <a:lnTo>
                  <a:pt x="0" y="55963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3367400" y="-2798190"/>
            <a:ext cx="6452848" cy="5596379"/>
          </a:xfrm>
          <a:custGeom>
            <a:avLst/>
            <a:gdLst/>
            <a:ahLst/>
            <a:cxnLst/>
            <a:rect r="r" b="b" t="t" l="l"/>
            <a:pathLst>
              <a:path h="5596379" w="6452848">
                <a:moveTo>
                  <a:pt x="0" y="0"/>
                </a:moveTo>
                <a:lnTo>
                  <a:pt x="6452849" y="0"/>
                </a:lnTo>
                <a:lnTo>
                  <a:pt x="6452849" y="5596380"/>
                </a:lnTo>
                <a:lnTo>
                  <a:pt x="0" y="5596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1D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50780" y="2477098"/>
            <a:ext cx="9216065" cy="5916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756"/>
              </a:lnSpc>
            </a:pPr>
            <a:r>
              <a:rPr lang="en-US" sz="5362">
                <a:solidFill>
                  <a:srgbClr val="FFFFFF"/>
                </a:solidFill>
                <a:latin typeface="DM Sans"/>
              </a:rPr>
              <a:t>Adaptable for any trip, ideal for family vacations, business travel, or weekend getaways. Provide ef</a:t>
            </a:r>
            <a:r>
              <a:rPr lang="en-US" sz="5362">
                <a:solidFill>
                  <a:srgbClr val="FFFFFF"/>
                </a:solidFill>
                <a:latin typeface="DM Sans"/>
              </a:rPr>
              <a:t>ficient Fuel Economy, make the most of your journey without frequent refueling.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2519628" y="7227483"/>
            <a:ext cx="7086596" cy="7086596"/>
          </a:xfrm>
          <a:custGeom>
            <a:avLst/>
            <a:gdLst/>
            <a:ahLst/>
            <a:cxnLst/>
            <a:rect r="r" b="b" t="t" l="l"/>
            <a:pathLst>
              <a:path h="7086596" w="7086596">
                <a:moveTo>
                  <a:pt x="0" y="0"/>
                </a:moveTo>
                <a:lnTo>
                  <a:pt x="7086596" y="0"/>
                </a:lnTo>
                <a:lnTo>
                  <a:pt x="7086596" y="7086596"/>
                </a:lnTo>
                <a:lnTo>
                  <a:pt x="0" y="7086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436461">
            <a:off x="14152110" y="-4118246"/>
            <a:ext cx="6566182" cy="6566182"/>
          </a:xfrm>
          <a:custGeom>
            <a:avLst/>
            <a:gdLst/>
            <a:ahLst/>
            <a:cxnLst/>
            <a:rect r="r" b="b" t="t" l="l"/>
            <a:pathLst>
              <a:path h="6566182" w="6566182">
                <a:moveTo>
                  <a:pt x="0" y="0"/>
                </a:moveTo>
                <a:lnTo>
                  <a:pt x="6566182" y="0"/>
                </a:lnTo>
                <a:lnTo>
                  <a:pt x="6566182" y="6566183"/>
                </a:lnTo>
                <a:lnTo>
                  <a:pt x="0" y="6566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1569744" y="1533525"/>
            <a:ext cx="5865457" cy="7423064"/>
            <a:chOff x="0" y="0"/>
            <a:chExt cx="6021070" cy="762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022340" cy="7620000"/>
            </a:xfrm>
            <a:custGeom>
              <a:avLst/>
              <a:gdLst/>
              <a:ahLst/>
              <a:cxnLst/>
              <a:rect r="r" b="b" t="t" l="l"/>
              <a:pathLst>
                <a:path h="7620000" w="6022340">
                  <a:moveTo>
                    <a:pt x="3011170" y="0"/>
                  </a:moveTo>
                  <a:cubicBezTo>
                    <a:pt x="1348147" y="0"/>
                    <a:pt x="0" y="1705795"/>
                    <a:pt x="0" y="3810000"/>
                  </a:cubicBezTo>
                  <a:cubicBezTo>
                    <a:pt x="0" y="5914205"/>
                    <a:pt x="1348147" y="7620000"/>
                    <a:pt x="3011170" y="7620000"/>
                  </a:cubicBezTo>
                  <a:cubicBezTo>
                    <a:pt x="4674193" y="7620000"/>
                    <a:pt x="6022340" y="5914205"/>
                    <a:pt x="6022340" y="3810000"/>
                  </a:cubicBezTo>
                  <a:cubicBezTo>
                    <a:pt x="6022340" y="1705795"/>
                    <a:pt x="4674193" y="0"/>
                    <a:pt x="3011170" y="0"/>
                  </a:cubicBezTo>
                  <a:close/>
                </a:path>
              </a:pathLst>
            </a:custGeom>
            <a:blipFill>
              <a:blip r:embed="rId4"/>
              <a:stretch>
                <a:fillRect l="-13285" t="0" r="-112658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70194" y="1028700"/>
            <a:ext cx="11253218" cy="100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84"/>
              </a:lnSpc>
              <a:spcBef>
                <a:spcPct val="0"/>
              </a:spcBef>
            </a:pPr>
            <a:r>
              <a:rPr lang="en-US" sz="6570">
                <a:solidFill>
                  <a:srgbClr val="FFFFFF"/>
                </a:solidFill>
                <a:latin typeface="Now Bold"/>
              </a:rPr>
              <a:t>VERSATILITY UNLEASHED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1D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899382" y="-54747"/>
            <a:ext cx="8958965" cy="9313047"/>
            <a:chOff x="0" y="0"/>
            <a:chExt cx="6108573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08573" cy="6350000"/>
            </a:xfrm>
            <a:custGeom>
              <a:avLst/>
              <a:gdLst/>
              <a:ahLst/>
              <a:cxnLst/>
              <a:rect r="r" b="b" t="t" l="l"/>
              <a:pathLst>
                <a:path h="6350000" w="6108573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2"/>
              <a:stretch>
                <a:fillRect l="-28106" t="0" r="-28106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7259300" y="8127303"/>
            <a:ext cx="1802889" cy="1802889"/>
          </a:xfrm>
          <a:custGeom>
            <a:avLst/>
            <a:gdLst/>
            <a:ahLst/>
            <a:cxnLst/>
            <a:rect r="r" b="b" t="t" l="l"/>
            <a:pathLst>
              <a:path h="1802889" w="1802889">
                <a:moveTo>
                  <a:pt x="0" y="0"/>
                </a:moveTo>
                <a:lnTo>
                  <a:pt x="1802889" y="0"/>
                </a:lnTo>
                <a:lnTo>
                  <a:pt x="1802889" y="1802889"/>
                </a:lnTo>
                <a:lnTo>
                  <a:pt x="0" y="1802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833387" y="-1033334"/>
            <a:ext cx="2293320" cy="2293320"/>
          </a:xfrm>
          <a:custGeom>
            <a:avLst/>
            <a:gdLst/>
            <a:ahLst/>
            <a:cxnLst/>
            <a:rect r="r" b="b" t="t" l="l"/>
            <a:pathLst>
              <a:path h="2293320" w="2293320">
                <a:moveTo>
                  <a:pt x="0" y="0"/>
                </a:moveTo>
                <a:lnTo>
                  <a:pt x="2293320" y="0"/>
                </a:lnTo>
                <a:lnTo>
                  <a:pt x="2293320" y="2293319"/>
                </a:lnTo>
                <a:lnTo>
                  <a:pt x="0" y="2293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1543050" y="-54747"/>
            <a:ext cx="2760734" cy="10341747"/>
            <a:chOff x="0" y="0"/>
            <a:chExt cx="727107" cy="27237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27107" cy="2723752"/>
            </a:xfrm>
            <a:custGeom>
              <a:avLst/>
              <a:gdLst/>
              <a:ahLst/>
              <a:cxnLst/>
              <a:rect r="r" b="b" t="t" l="l"/>
              <a:pathLst>
                <a:path h="2723752" w="727107">
                  <a:moveTo>
                    <a:pt x="0" y="0"/>
                  </a:moveTo>
                  <a:lnTo>
                    <a:pt x="727107" y="0"/>
                  </a:lnTo>
                  <a:lnTo>
                    <a:pt x="727107" y="2723752"/>
                  </a:lnTo>
                  <a:lnTo>
                    <a:pt x="0" y="2723752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727107" cy="27618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05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641586" y="521971"/>
            <a:ext cx="8198328" cy="177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7"/>
              </a:lnSpc>
              <a:spcBef>
                <a:spcPct val="0"/>
              </a:spcBef>
            </a:pPr>
            <a:r>
              <a:rPr lang="en-US" sz="5756">
                <a:solidFill>
                  <a:srgbClr val="FFFFFF"/>
                </a:solidFill>
                <a:latin typeface="Now Bold"/>
              </a:rPr>
              <a:t> INNOVA CRYSTA FOR YOUR NEXT TRIP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69858" y="2314894"/>
            <a:ext cx="8777349" cy="6943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515"/>
              </a:lnSpc>
              <a:spcBef>
                <a:spcPct val="0"/>
              </a:spcBef>
            </a:pPr>
            <a:r>
              <a:rPr lang="en-US" sz="3996">
                <a:solidFill>
                  <a:srgbClr val="FFFFFF"/>
                </a:solidFill>
                <a:latin typeface="DM Sans"/>
              </a:rPr>
              <a:t>We offer </a:t>
            </a:r>
            <a:r>
              <a:rPr lang="en-US" sz="3996" u="sng">
                <a:solidFill>
                  <a:srgbClr val="FFFFFF"/>
                </a:solidFill>
                <a:latin typeface="DM Sans"/>
                <a:hlinkClick r:id="rId5" tooltip="https://indiatourtaxi.com/toyota-innova-crysta-on-rent-in-delhi.html"/>
              </a:rPr>
              <a:t>Innova Crysta</a:t>
            </a:r>
            <a:r>
              <a:rPr lang="en-US" sz="3996">
                <a:solidFill>
                  <a:srgbClr val="FFFFFF"/>
                </a:solidFill>
                <a:latin typeface="DM Sans"/>
              </a:rPr>
              <a:t> on rent at best price for an ensured comfortable road trip throughout. The car rental services by India Tour Taxi gives the flexibility to ride anywhere, anytime and hire a car on rent from various models as Innova, Maruti, Indica. Booking Innova on rent in Delhi provides convenience and mobility at an affordable price.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1D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683520" y="1590911"/>
            <a:ext cx="2651835" cy="2651835"/>
          </a:xfrm>
          <a:custGeom>
            <a:avLst/>
            <a:gdLst/>
            <a:ahLst/>
            <a:cxnLst/>
            <a:rect r="r" b="b" t="t" l="l"/>
            <a:pathLst>
              <a:path h="2651835" w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637321" y="2636321"/>
            <a:ext cx="7650679" cy="7650679"/>
            <a:chOff x="0" y="0"/>
            <a:chExt cx="3331210" cy="333121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31210" cy="3331210"/>
            </a:xfrm>
            <a:custGeom>
              <a:avLst/>
              <a:gdLst/>
              <a:ahLst/>
              <a:cxnLst/>
              <a:rect r="r" b="b" t="t" l="l"/>
              <a:pathLst>
                <a:path h="3331210" w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4"/>
              <a:stretch>
                <a:fillRect l="-25524" t="0" r="-7869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2255514" y="2840629"/>
            <a:ext cx="11083890" cy="73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35"/>
              </a:lnSpc>
              <a:spcBef>
                <a:spcPct val="0"/>
              </a:spcBef>
            </a:pPr>
            <a:r>
              <a:rPr lang="en-US" sz="4373">
                <a:solidFill>
                  <a:srgbClr val="4BD1FB"/>
                </a:solidFill>
                <a:latin typeface="DM Sans Bold"/>
              </a:rPr>
              <a:t>Connect with us.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55514" y="939251"/>
            <a:ext cx="10100878" cy="1977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6014"/>
              </a:lnSpc>
            </a:pPr>
            <a:r>
              <a:rPr lang="en-US" sz="11438" spc="697">
                <a:solidFill>
                  <a:srgbClr val="FFFFFF"/>
                </a:solidFill>
                <a:latin typeface="Now Bold"/>
              </a:rPr>
              <a:t>Thank you!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217356" y="6521292"/>
            <a:ext cx="5437025" cy="435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49"/>
              </a:lnSpc>
              <a:spcBef>
                <a:spcPct val="0"/>
              </a:spcBef>
            </a:pPr>
            <a:r>
              <a:rPr lang="en-US" sz="2874" spc="143">
                <a:solidFill>
                  <a:srgbClr val="FFFBFB"/>
                </a:solidFill>
                <a:latin typeface="DM Sans"/>
              </a:rPr>
              <a:t>Info@indiatourtaxi.com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217356" y="4708012"/>
            <a:ext cx="3400643" cy="435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49"/>
              </a:lnSpc>
              <a:spcBef>
                <a:spcPct val="0"/>
              </a:spcBef>
            </a:pPr>
            <a:r>
              <a:rPr lang="en-US" sz="2874" spc="143">
                <a:solidFill>
                  <a:srgbClr val="FFFBFB"/>
                </a:solidFill>
                <a:latin typeface="DM Sans"/>
              </a:rPr>
              <a:t>+91 9599578493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789475" y="-570381"/>
            <a:ext cx="2651835" cy="2651835"/>
          </a:xfrm>
          <a:custGeom>
            <a:avLst/>
            <a:gdLst/>
            <a:ahLst/>
            <a:cxnLst/>
            <a:rect r="r" b="b" t="t" l="l"/>
            <a:pathLst>
              <a:path h="2651835" w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217356" y="7511712"/>
            <a:ext cx="5437025" cy="1306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49"/>
              </a:lnSpc>
              <a:spcBef>
                <a:spcPct val="0"/>
              </a:spcBef>
            </a:pPr>
            <a:r>
              <a:rPr lang="en-US" sz="2874" spc="143">
                <a:solidFill>
                  <a:srgbClr val="FFFBFB"/>
                </a:solidFill>
                <a:latin typeface="DM Sans"/>
              </a:rPr>
              <a:t>Plot No -6, Heart &amp; Lung Hospital Aram Bagh, Pahar Ganj, New Delhi - 110055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51244" y="4572180"/>
            <a:ext cx="3809077" cy="630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643">
                <a:solidFill>
                  <a:srgbClr val="FFFFFF"/>
                </a:solidFill>
                <a:latin typeface="Canva Sans Bold"/>
              </a:rPr>
              <a:t>PHONE: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51244" y="5451597"/>
            <a:ext cx="3809077" cy="631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643">
                <a:solidFill>
                  <a:srgbClr val="FFFFFF"/>
                </a:solidFill>
                <a:latin typeface="Canva Sans Bold"/>
              </a:rPr>
              <a:t>WEBSITE: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51244" y="7435512"/>
            <a:ext cx="3809077" cy="630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643">
                <a:solidFill>
                  <a:srgbClr val="FFFFFF"/>
                </a:solidFill>
                <a:latin typeface="Canva Sans Bold"/>
              </a:rPr>
              <a:t>ADDRESS: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08279" y="6385460"/>
            <a:ext cx="3809077" cy="630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643">
                <a:solidFill>
                  <a:srgbClr val="FFFFFF"/>
                </a:solidFill>
                <a:latin typeface="Canva Sans Bold"/>
              </a:rPr>
              <a:t>EMAIL: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217356" y="5527797"/>
            <a:ext cx="5437025" cy="435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449"/>
              </a:lnSpc>
              <a:spcBef>
                <a:spcPct val="0"/>
              </a:spcBef>
            </a:pPr>
            <a:r>
              <a:rPr lang="en-US" sz="2874" spc="143">
                <a:solidFill>
                  <a:srgbClr val="FFFBFB"/>
                </a:solidFill>
                <a:latin typeface="DM Sans"/>
              </a:rPr>
              <a:t>www.indiatourtaxi.com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DAF5Bw9OVQE</dc:identifier>
  <dcterms:modified xsi:type="dcterms:W3CDTF">2011-08-01T06:04:30Z</dcterms:modified>
  <cp:revision>1</cp:revision>
  <dc:title>innova  crysta</dc:title>
</cp:coreProperties>
</file>