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Raleway"/>
      <p:regular r:id="rId13"/>
      <p:bold r:id="rId14"/>
      <p:italic r:id="rId15"/>
      <p:boldItalic r:id="rId16"/>
    </p:embeddedFont>
    <p:embeddedFont>
      <p:font typeface="Lato"/>
      <p:regular r:id="rId17"/>
      <p:bold r:id="rId18"/>
      <p:italic r:id="rId19"/>
      <p:boldItalic r:id="rId20"/>
    </p:embeddedFont>
    <p:embeddedFont>
      <p:font typeface="Merriweather Black"/>
      <p:bold r:id="rId21"/>
      <p:boldItalic r:id="rId22"/>
    </p:embeddedFont>
    <p:embeddedFont>
      <p:font typeface="Merriweather"/>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boldItalic.fntdata"/><Relationship Id="rId22" Type="http://schemas.openxmlformats.org/officeDocument/2006/relationships/font" Target="fonts/MerriweatherBlack-boldItalic.fntdata"/><Relationship Id="rId21" Type="http://schemas.openxmlformats.org/officeDocument/2006/relationships/font" Target="fonts/MerriweatherBlack-bold.fntdata"/><Relationship Id="rId24" Type="http://schemas.openxmlformats.org/officeDocument/2006/relationships/font" Target="fonts/Merriweather-bold.fntdata"/><Relationship Id="rId23" Type="http://schemas.openxmlformats.org/officeDocument/2006/relationships/font" Target="fonts/Merriweather-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erriweather-boldItalic.fntdata"/><Relationship Id="rId25" Type="http://schemas.openxmlformats.org/officeDocument/2006/relationships/font" Target="fonts/Merriweather-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Raleway-regular.fntdata"/><Relationship Id="rId12" Type="http://schemas.openxmlformats.org/officeDocument/2006/relationships/slide" Target="slides/slide7.xml"/><Relationship Id="rId15" Type="http://schemas.openxmlformats.org/officeDocument/2006/relationships/font" Target="fonts/Raleway-italic.fntdata"/><Relationship Id="rId14" Type="http://schemas.openxmlformats.org/officeDocument/2006/relationships/font" Target="fonts/Raleway-bold.fntdata"/><Relationship Id="rId17" Type="http://schemas.openxmlformats.org/officeDocument/2006/relationships/font" Target="fonts/Lato-regular.fntdata"/><Relationship Id="rId16" Type="http://schemas.openxmlformats.org/officeDocument/2006/relationships/font" Target="fonts/Raleway-boldItalic.fntdata"/><Relationship Id="rId19" Type="http://schemas.openxmlformats.org/officeDocument/2006/relationships/font" Target="fonts/Lato-italic.fntdata"/><Relationship Id="rId18" Type="http://schemas.openxmlformats.org/officeDocument/2006/relationships/font" Target="fonts/La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b5012ea594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b5012ea594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b5012ea594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b5012ea594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b5012ea594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b5012ea594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b5012ea594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b5012ea594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b5012ea594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b5012ea594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b5012ea594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2b5012ea594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0"/>
              </a:spcBef>
              <a:spcAft>
                <a:spcPts val="0"/>
              </a:spcAft>
              <a:buClr>
                <a:schemeClr val="lt1"/>
              </a:buClr>
              <a:buSzPts val="1100"/>
              <a:buChar char="○"/>
              <a:defRPr>
                <a:solidFill>
                  <a:schemeClr val="lt1"/>
                </a:solidFill>
              </a:defRPr>
            </a:lvl2pPr>
            <a:lvl3pPr indent="-298450" lvl="2" marL="1371600">
              <a:spcBef>
                <a:spcPts val="0"/>
              </a:spcBef>
              <a:spcAft>
                <a:spcPts val="0"/>
              </a:spcAft>
              <a:buClr>
                <a:schemeClr val="lt1"/>
              </a:buClr>
              <a:buSzPts val="1100"/>
              <a:buChar char="■"/>
              <a:defRPr>
                <a:solidFill>
                  <a:schemeClr val="lt1"/>
                </a:solidFill>
              </a:defRPr>
            </a:lvl3pPr>
            <a:lvl4pPr indent="-298450" lvl="3" marL="1828800">
              <a:spcBef>
                <a:spcPts val="0"/>
              </a:spcBef>
              <a:spcAft>
                <a:spcPts val="0"/>
              </a:spcAft>
              <a:buClr>
                <a:schemeClr val="lt1"/>
              </a:buClr>
              <a:buSzPts val="1100"/>
              <a:buChar char="●"/>
              <a:defRPr>
                <a:solidFill>
                  <a:schemeClr val="lt1"/>
                </a:solidFill>
              </a:defRPr>
            </a:lvl4pPr>
            <a:lvl5pPr indent="-298450" lvl="4" marL="2286000">
              <a:spcBef>
                <a:spcPts val="0"/>
              </a:spcBef>
              <a:spcAft>
                <a:spcPts val="0"/>
              </a:spcAft>
              <a:buClr>
                <a:schemeClr val="lt1"/>
              </a:buClr>
              <a:buSzPts val="1100"/>
              <a:buChar char="○"/>
              <a:defRPr>
                <a:solidFill>
                  <a:schemeClr val="lt1"/>
                </a:solidFill>
              </a:defRPr>
            </a:lvl5pPr>
            <a:lvl6pPr indent="-298450" lvl="5" marL="2743200">
              <a:spcBef>
                <a:spcPts val="0"/>
              </a:spcBef>
              <a:spcAft>
                <a:spcPts val="0"/>
              </a:spcAft>
              <a:buClr>
                <a:schemeClr val="lt1"/>
              </a:buClr>
              <a:buSzPts val="1100"/>
              <a:buChar char="■"/>
              <a:defRPr>
                <a:solidFill>
                  <a:schemeClr val="lt1"/>
                </a:solidFill>
              </a:defRPr>
            </a:lvl6pPr>
            <a:lvl7pPr indent="-298450" lvl="6" marL="3200400">
              <a:spcBef>
                <a:spcPts val="0"/>
              </a:spcBef>
              <a:spcAft>
                <a:spcPts val="0"/>
              </a:spcAft>
              <a:buClr>
                <a:schemeClr val="lt1"/>
              </a:buClr>
              <a:buSzPts val="1100"/>
              <a:buChar char="●"/>
              <a:defRPr>
                <a:solidFill>
                  <a:schemeClr val="lt1"/>
                </a:solidFill>
              </a:defRPr>
            </a:lvl7pPr>
            <a:lvl8pPr indent="-298450" lvl="7" marL="3657600">
              <a:spcBef>
                <a:spcPts val="0"/>
              </a:spcBef>
              <a:spcAft>
                <a:spcPts val="0"/>
              </a:spcAft>
              <a:buClr>
                <a:schemeClr val="lt1"/>
              </a:buClr>
              <a:buSzPts val="1100"/>
              <a:buChar char="○"/>
              <a:defRPr>
                <a:solidFill>
                  <a:schemeClr val="lt1"/>
                </a:solidFill>
              </a:defRPr>
            </a:lvl8pPr>
            <a:lvl9pPr indent="-298450" lvl="8" marL="4114800">
              <a:spcBef>
                <a:spcPts val="0"/>
              </a:spcBef>
              <a:spcAft>
                <a:spcPts val="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www.puravivehealth.com/" TargetMode="Externa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www.puravivehealth.com/" TargetMode="Externa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jp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www.puravivehealth.com/" TargetMode="External"/><Relationship Id="rId4" Type="http://schemas.openxmlformats.org/officeDocument/2006/relationships/image" Target="../media/image2.png"/><Relationship Id="rId5"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85" name="Shape 85"/>
        <p:cNvGrpSpPr/>
        <p:nvPr/>
      </p:nvGrpSpPr>
      <p:grpSpPr>
        <a:xfrm>
          <a:off x="0" y="0"/>
          <a:ext cx="0" cy="0"/>
          <a:chOff x="0" y="0"/>
          <a:chExt cx="0" cy="0"/>
        </a:xfrm>
      </p:grpSpPr>
      <p:sp>
        <p:nvSpPr>
          <p:cNvPr id="86" name="Google Shape;86;p13"/>
          <p:cNvSpPr txBox="1"/>
          <p:nvPr>
            <p:ph type="title"/>
          </p:nvPr>
        </p:nvSpPr>
        <p:spPr>
          <a:xfrm>
            <a:off x="990275" y="1248925"/>
            <a:ext cx="3392100" cy="343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0" lang="en" sz="3280">
                <a:solidFill>
                  <a:srgbClr val="000000"/>
                </a:solidFill>
                <a:latin typeface="Merriweather Black"/>
                <a:ea typeface="Merriweather Black"/>
                <a:cs typeface="Merriweather Black"/>
                <a:sym typeface="Merriweather Black"/>
              </a:rPr>
              <a:t>Unveiling the Science Behind Puravive Weight Loss Supplement</a:t>
            </a:r>
            <a:endParaRPr b="0" sz="4540">
              <a:solidFill>
                <a:srgbClr val="000000"/>
              </a:solidFill>
              <a:latin typeface="Merriweather Black"/>
              <a:ea typeface="Merriweather Black"/>
              <a:cs typeface="Merriweather Black"/>
              <a:sym typeface="Merriweather Black"/>
            </a:endParaRPr>
          </a:p>
        </p:txBody>
      </p:sp>
      <p:pic>
        <p:nvPicPr>
          <p:cNvPr id="87" name="Google Shape;87;p13"/>
          <p:cNvPicPr preferRelativeResize="0"/>
          <p:nvPr/>
        </p:nvPicPr>
        <p:blipFill>
          <a:blip r:embed="rId3">
            <a:alphaModFix/>
          </a:blip>
          <a:stretch>
            <a:fillRect/>
          </a:stretch>
        </p:blipFill>
        <p:spPr>
          <a:xfrm>
            <a:off x="4382275" y="1027225"/>
            <a:ext cx="3939399" cy="3621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AA84F"/>
        </a:solidFill>
      </p:bgPr>
    </p:bg>
    <p:spTree>
      <p:nvGrpSpPr>
        <p:cNvPr id="91" name="Shape 91"/>
        <p:cNvGrpSpPr/>
        <p:nvPr/>
      </p:nvGrpSpPr>
      <p:grpSpPr>
        <a:xfrm>
          <a:off x="0" y="0"/>
          <a:ext cx="0" cy="0"/>
          <a:chOff x="0" y="0"/>
          <a:chExt cx="0" cy="0"/>
        </a:xfrm>
      </p:grpSpPr>
      <p:sp>
        <p:nvSpPr>
          <p:cNvPr id="92" name="Google Shape;92;p14"/>
          <p:cNvSpPr txBox="1"/>
          <p:nvPr>
            <p:ph type="ctrTitle"/>
          </p:nvPr>
        </p:nvSpPr>
        <p:spPr>
          <a:xfrm>
            <a:off x="645600" y="517300"/>
            <a:ext cx="3926400" cy="983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4100">
                <a:solidFill>
                  <a:srgbClr val="000000"/>
                </a:solidFill>
                <a:highlight>
                  <a:srgbClr val="FFFFFF"/>
                </a:highlight>
                <a:latin typeface="Merriweather"/>
                <a:ea typeface="Merriweather"/>
                <a:cs typeface="Merriweather"/>
                <a:sym typeface="Merriweather"/>
              </a:rPr>
              <a:t>Introduction:</a:t>
            </a:r>
            <a:endParaRPr sz="7100">
              <a:solidFill>
                <a:srgbClr val="000000"/>
              </a:solidFill>
              <a:highlight>
                <a:srgbClr val="FFFFFF"/>
              </a:highlight>
              <a:latin typeface="Merriweather"/>
              <a:ea typeface="Merriweather"/>
              <a:cs typeface="Merriweather"/>
              <a:sym typeface="Merriweather"/>
            </a:endParaRPr>
          </a:p>
        </p:txBody>
      </p:sp>
      <p:sp>
        <p:nvSpPr>
          <p:cNvPr id="93" name="Google Shape;93;p14"/>
          <p:cNvSpPr txBox="1"/>
          <p:nvPr>
            <p:ph idx="1" type="subTitle"/>
          </p:nvPr>
        </p:nvSpPr>
        <p:spPr>
          <a:xfrm>
            <a:off x="524700" y="1248750"/>
            <a:ext cx="4759200" cy="30672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b="1" lang="en" sz="1900" u="sng">
                <a:solidFill>
                  <a:srgbClr val="00FF00"/>
                </a:solidFill>
                <a:latin typeface="Merriweather"/>
                <a:ea typeface="Merriweather"/>
                <a:cs typeface="Merriweather"/>
                <a:sym typeface="Merriweather"/>
                <a:hlinkClick r:id="rId3">
                  <a:extLst>
                    <a:ext uri="{A12FA001-AC4F-418D-AE19-62706E023703}">
                      <ahyp:hlinkClr val="tx"/>
                    </a:ext>
                  </a:extLst>
                </a:hlinkClick>
              </a:rPr>
              <a:t>Puravive Weight Loss</a:t>
            </a:r>
            <a:r>
              <a:rPr lang="en" sz="1900">
                <a:solidFill>
                  <a:srgbClr val="000000"/>
                </a:solidFill>
                <a:latin typeface="Merriweather"/>
                <a:ea typeface="Merriweather"/>
                <a:cs typeface="Merriweather"/>
                <a:sym typeface="Merriweather"/>
              </a:rPr>
              <a:t> is a dietary supplement designed to support individuals in their weight management efforts. Comprising a unique blend of natural ingredients, this supplement aims to enhance metabolism, curb cravings, and promote overall well-being. Let's explore the key components that make Puravive stand out in the crowded market of weight loss supplements.</a:t>
            </a:r>
            <a:endParaRPr sz="2300">
              <a:solidFill>
                <a:srgbClr val="000000"/>
              </a:solidFill>
              <a:latin typeface="Merriweather"/>
              <a:ea typeface="Merriweather"/>
              <a:cs typeface="Merriweather"/>
              <a:sym typeface="Merriweather"/>
            </a:endParaRPr>
          </a:p>
        </p:txBody>
      </p:sp>
      <p:pic>
        <p:nvPicPr>
          <p:cNvPr id="94" name="Google Shape;94;p14"/>
          <p:cNvPicPr preferRelativeResize="0"/>
          <p:nvPr/>
        </p:nvPicPr>
        <p:blipFill>
          <a:blip r:embed="rId4">
            <a:alphaModFix/>
          </a:blip>
          <a:stretch>
            <a:fillRect/>
          </a:stretch>
        </p:blipFill>
        <p:spPr>
          <a:xfrm>
            <a:off x="5209175" y="866950"/>
            <a:ext cx="3811000" cy="35966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5"/>
          <p:cNvSpPr txBox="1"/>
          <p:nvPr>
            <p:ph type="ctrTitle"/>
          </p:nvPr>
        </p:nvSpPr>
        <p:spPr>
          <a:xfrm>
            <a:off x="1682800" y="723850"/>
            <a:ext cx="4768800" cy="621300"/>
          </a:xfrm>
          <a:prstGeom prst="rect">
            <a:avLst/>
          </a:prstGeom>
        </p:spPr>
        <p:txBody>
          <a:bodyPr anchorCtr="0" anchor="t" bIns="91425" lIns="91425" spcFirstLastPara="1" rIns="91425" wrap="square" tIns="91425">
            <a:noAutofit/>
          </a:bodyPr>
          <a:lstStyle/>
          <a:p>
            <a:pPr indent="0" lvl="0" marL="0" rtl="0" algn="l">
              <a:lnSpc>
                <a:spcPct val="133333"/>
              </a:lnSpc>
              <a:spcBef>
                <a:spcPts val="1800"/>
              </a:spcBef>
              <a:spcAft>
                <a:spcPts val="400"/>
              </a:spcAft>
              <a:buNone/>
            </a:pPr>
            <a:r>
              <a:rPr lang="en" sz="2800">
                <a:solidFill>
                  <a:srgbClr val="000000"/>
                </a:solidFill>
                <a:latin typeface="Merriweather"/>
                <a:ea typeface="Merriweather"/>
                <a:cs typeface="Merriweather"/>
                <a:sym typeface="Merriweather"/>
              </a:rPr>
              <a:t>Understanding Puravive</a:t>
            </a:r>
            <a:endParaRPr sz="5300">
              <a:latin typeface="Merriweather"/>
              <a:ea typeface="Merriweather"/>
              <a:cs typeface="Merriweather"/>
              <a:sym typeface="Merriweather"/>
            </a:endParaRPr>
          </a:p>
        </p:txBody>
      </p:sp>
      <p:sp>
        <p:nvSpPr>
          <p:cNvPr id="100" name="Google Shape;100;p15"/>
          <p:cNvSpPr txBox="1"/>
          <p:nvPr>
            <p:ph idx="1" type="subTitle"/>
          </p:nvPr>
        </p:nvSpPr>
        <p:spPr>
          <a:xfrm>
            <a:off x="1012450" y="1773625"/>
            <a:ext cx="4833000" cy="2268600"/>
          </a:xfrm>
          <a:prstGeom prst="rect">
            <a:avLst/>
          </a:prstGeom>
        </p:spPr>
        <p:txBody>
          <a:bodyPr anchorCtr="0" anchor="t" bIns="91425" lIns="91425" spcFirstLastPara="1" rIns="91425" wrap="square" tIns="91425">
            <a:normAutofit/>
          </a:bodyPr>
          <a:lstStyle/>
          <a:p>
            <a:pPr indent="0" lvl="0" marL="0" rtl="0" algn="just">
              <a:spcBef>
                <a:spcPts val="0"/>
              </a:spcBef>
              <a:spcAft>
                <a:spcPts val="0"/>
              </a:spcAft>
              <a:buNone/>
            </a:pPr>
            <a:r>
              <a:rPr b="1" lang="en" sz="1700" u="sng">
                <a:solidFill>
                  <a:srgbClr val="FF9900"/>
                </a:solidFill>
                <a:latin typeface="Merriweather"/>
                <a:ea typeface="Merriweather"/>
                <a:cs typeface="Merriweather"/>
                <a:sym typeface="Merriweather"/>
                <a:hlinkClick r:id="rId3">
                  <a:extLst>
                    <a:ext uri="{A12FA001-AC4F-418D-AE19-62706E023703}">
                      <ahyp:hlinkClr val="tx"/>
                    </a:ext>
                  </a:extLst>
                </a:hlinkClick>
              </a:rPr>
              <a:t>Puravive</a:t>
            </a:r>
            <a:r>
              <a:rPr lang="en" sz="1700">
                <a:solidFill>
                  <a:srgbClr val="000000"/>
                </a:solidFill>
                <a:latin typeface="Merriweather"/>
                <a:ea typeface="Merriweather"/>
                <a:cs typeface="Merriweather"/>
                <a:sym typeface="Merriweather"/>
              </a:rPr>
              <a:t> is marketed as an all-natural weight loss supplement designed to support healthy and sustainable weight management. The product's formulation aims to harness the power of natural ingredients to enhance metabolism, control appetite, and promote fat burning.</a:t>
            </a:r>
            <a:endParaRPr sz="2100">
              <a:solidFill>
                <a:srgbClr val="000000"/>
              </a:solidFill>
              <a:latin typeface="Merriweather"/>
              <a:ea typeface="Merriweather"/>
              <a:cs typeface="Merriweather"/>
              <a:sym typeface="Merriweather"/>
            </a:endParaRPr>
          </a:p>
        </p:txBody>
      </p:sp>
      <p:pic>
        <p:nvPicPr>
          <p:cNvPr id="101" name="Google Shape;101;p15"/>
          <p:cNvPicPr preferRelativeResize="0"/>
          <p:nvPr/>
        </p:nvPicPr>
        <p:blipFill>
          <a:blip r:embed="rId4">
            <a:alphaModFix/>
          </a:blip>
          <a:stretch>
            <a:fillRect/>
          </a:stretch>
        </p:blipFill>
        <p:spPr>
          <a:xfrm>
            <a:off x="5994075" y="1633200"/>
            <a:ext cx="2953175" cy="3148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5" name="Shape 105"/>
        <p:cNvGrpSpPr/>
        <p:nvPr/>
      </p:nvGrpSpPr>
      <p:grpSpPr>
        <a:xfrm>
          <a:off x="0" y="0"/>
          <a:ext cx="0" cy="0"/>
          <a:chOff x="0" y="0"/>
          <a:chExt cx="0" cy="0"/>
        </a:xfrm>
      </p:grpSpPr>
      <p:sp>
        <p:nvSpPr>
          <p:cNvPr id="106" name="Google Shape;106;p16"/>
          <p:cNvSpPr/>
          <p:nvPr/>
        </p:nvSpPr>
        <p:spPr>
          <a:xfrm>
            <a:off x="4870075" y="2933875"/>
            <a:ext cx="3982800" cy="1612200"/>
          </a:xfrm>
          <a:prstGeom prst="rec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07" name="Google Shape;107;p16"/>
          <p:cNvSpPr/>
          <p:nvPr/>
        </p:nvSpPr>
        <p:spPr>
          <a:xfrm>
            <a:off x="709450" y="2933800"/>
            <a:ext cx="3911700" cy="1612200"/>
          </a:xfrm>
          <a:prstGeom prst="rec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08" name="Google Shape;108;p16"/>
          <p:cNvSpPr/>
          <p:nvPr/>
        </p:nvSpPr>
        <p:spPr>
          <a:xfrm>
            <a:off x="4901450" y="1094450"/>
            <a:ext cx="3840900" cy="15492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09" name="Google Shape;109;p16"/>
          <p:cNvSpPr/>
          <p:nvPr/>
        </p:nvSpPr>
        <p:spPr>
          <a:xfrm>
            <a:off x="675300" y="1094450"/>
            <a:ext cx="3982800" cy="1549200"/>
          </a:xfrm>
          <a:prstGeom prst="rect">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10" name="Google Shape;110;p16"/>
          <p:cNvSpPr txBox="1"/>
          <p:nvPr>
            <p:ph type="title"/>
          </p:nvPr>
        </p:nvSpPr>
        <p:spPr>
          <a:xfrm>
            <a:off x="2319825" y="62300"/>
            <a:ext cx="4813200" cy="535200"/>
          </a:xfrm>
          <a:prstGeom prst="rect">
            <a:avLst/>
          </a:prstGeom>
        </p:spPr>
        <p:txBody>
          <a:bodyPr anchorCtr="0" anchor="t" bIns="91425" lIns="91425" spcFirstLastPara="1" rIns="91425" wrap="square" tIns="91425">
            <a:noAutofit/>
          </a:bodyPr>
          <a:lstStyle/>
          <a:p>
            <a:pPr indent="0" lvl="0" marL="0" rtl="0" algn="l">
              <a:lnSpc>
                <a:spcPct val="133333"/>
              </a:lnSpc>
              <a:spcBef>
                <a:spcPts val="1800"/>
              </a:spcBef>
              <a:spcAft>
                <a:spcPts val="400"/>
              </a:spcAft>
              <a:buNone/>
            </a:pPr>
            <a:r>
              <a:rPr lang="en" sz="2400">
                <a:solidFill>
                  <a:srgbClr val="000000"/>
                </a:solidFill>
                <a:latin typeface="Merriweather"/>
                <a:ea typeface="Merriweather"/>
                <a:cs typeface="Merriweather"/>
                <a:sym typeface="Merriweather"/>
              </a:rPr>
              <a:t>The Science Behind Puravive</a:t>
            </a:r>
            <a:endParaRPr sz="2400">
              <a:latin typeface="Merriweather"/>
              <a:ea typeface="Merriweather"/>
              <a:cs typeface="Merriweather"/>
              <a:sym typeface="Merriweather"/>
            </a:endParaRPr>
          </a:p>
        </p:txBody>
      </p:sp>
      <p:sp>
        <p:nvSpPr>
          <p:cNvPr id="111" name="Google Shape;111;p16"/>
          <p:cNvSpPr txBox="1"/>
          <p:nvPr>
            <p:ph idx="1" type="body"/>
          </p:nvPr>
        </p:nvSpPr>
        <p:spPr>
          <a:xfrm>
            <a:off x="865800" y="1256750"/>
            <a:ext cx="3681900" cy="1224600"/>
          </a:xfrm>
          <a:prstGeom prst="rect">
            <a:avLst/>
          </a:prstGeom>
        </p:spPr>
        <p:txBody>
          <a:bodyPr anchorCtr="0" anchor="t" bIns="91425" lIns="91425" spcFirstLastPara="1" rIns="91425" wrap="square" tIns="91425">
            <a:noAutofit/>
          </a:bodyPr>
          <a:lstStyle/>
          <a:p>
            <a:pPr indent="-311943" lvl="0" marL="457200" rtl="0" algn="just">
              <a:lnSpc>
                <a:spcPct val="160000"/>
              </a:lnSpc>
              <a:spcBef>
                <a:spcPts val="1400"/>
              </a:spcBef>
              <a:spcAft>
                <a:spcPts val="0"/>
              </a:spcAft>
              <a:buClr>
                <a:srgbClr val="000000"/>
              </a:buClr>
              <a:buSzPts val="1313"/>
              <a:buFont typeface="Merriweather"/>
              <a:buChar char="●"/>
            </a:pPr>
            <a:r>
              <a:rPr b="1" lang="en" sz="1312">
                <a:solidFill>
                  <a:srgbClr val="000000"/>
                </a:solidFill>
                <a:latin typeface="Merriweather"/>
                <a:ea typeface="Merriweather"/>
                <a:cs typeface="Merriweather"/>
                <a:sym typeface="Merriweather"/>
              </a:rPr>
              <a:t>Natural Ingredients:</a:t>
            </a:r>
            <a:endParaRPr b="1" sz="1312">
              <a:solidFill>
                <a:srgbClr val="000000"/>
              </a:solidFill>
              <a:latin typeface="Merriweather"/>
              <a:ea typeface="Merriweather"/>
              <a:cs typeface="Merriweather"/>
              <a:sym typeface="Merriweather"/>
            </a:endParaRPr>
          </a:p>
          <a:p>
            <a:pPr indent="0" lvl="0" marL="0" rtl="0" algn="just">
              <a:spcBef>
                <a:spcPts val="400"/>
              </a:spcBef>
              <a:spcAft>
                <a:spcPts val="0"/>
              </a:spcAft>
              <a:buSzPts val="275"/>
              <a:buNone/>
            </a:pPr>
            <a:r>
              <a:rPr lang="en" sz="1100">
                <a:solidFill>
                  <a:srgbClr val="000000"/>
                </a:solidFill>
                <a:latin typeface="Merriweather"/>
                <a:ea typeface="Merriweather"/>
                <a:cs typeface="Merriweather"/>
                <a:sym typeface="Merriweather"/>
              </a:rPr>
              <a:t>Puravive boasts a blend of natural ingredients, including botanical extracts and herbs. Some of the key components include green tea extract, Garcinia Cambogia, and black pepper extract.</a:t>
            </a:r>
            <a:endParaRPr sz="1100">
              <a:solidFill>
                <a:srgbClr val="000000"/>
              </a:solidFill>
              <a:latin typeface="Merriweather"/>
              <a:ea typeface="Merriweather"/>
              <a:cs typeface="Merriweather"/>
              <a:sym typeface="Merriweather"/>
            </a:endParaRPr>
          </a:p>
          <a:p>
            <a:pPr indent="0" lvl="0" marL="0" rtl="0" algn="just">
              <a:spcBef>
                <a:spcPts val="1500"/>
              </a:spcBef>
              <a:spcAft>
                <a:spcPts val="1200"/>
              </a:spcAft>
              <a:buSzPts val="275"/>
              <a:buNone/>
            </a:pPr>
            <a:r>
              <a:t/>
            </a:r>
            <a:endParaRPr sz="1225">
              <a:solidFill>
                <a:srgbClr val="000000"/>
              </a:solidFill>
              <a:latin typeface="Merriweather"/>
              <a:ea typeface="Merriweather"/>
              <a:cs typeface="Merriweather"/>
              <a:sym typeface="Merriweather"/>
            </a:endParaRPr>
          </a:p>
        </p:txBody>
      </p:sp>
      <p:sp>
        <p:nvSpPr>
          <p:cNvPr id="112" name="Google Shape;112;p16"/>
          <p:cNvSpPr txBox="1"/>
          <p:nvPr/>
        </p:nvSpPr>
        <p:spPr>
          <a:xfrm>
            <a:off x="4996225" y="1030400"/>
            <a:ext cx="3730500" cy="2086200"/>
          </a:xfrm>
          <a:prstGeom prst="rect">
            <a:avLst/>
          </a:prstGeom>
          <a:noFill/>
          <a:ln>
            <a:noFill/>
          </a:ln>
        </p:spPr>
        <p:txBody>
          <a:bodyPr anchorCtr="0" anchor="t" bIns="91425" lIns="91425" spcFirstLastPara="1" rIns="91425" wrap="square" tIns="91425">
            <a:spAutoFit/>
          </a:bodyPr>
          <a:lstStyle/>
          <a:p>
            <a:pPr indent="-311150" lvl="0" marL="457200" rtl="0" algn="just">
              <a:lnSpc>
                <a:spcPct val="160000"/>
              </a:lnSpc>
              <a:spcBef>
                <a:spcPts val="1400"/>
              </a:spcBef>
              <a:spcAft>
                <a:spcPts val="0"/>
              </a:spcAft>
              <a:buClr>
                <a:srgbClr val="FFFFFF"/>
              </a:buClr>
              <a:buSzPts val="1300"/>
              <a:buFont typeface="Merriweather"/>
              <a:buChar char="●"/>
            </a:pPr>
            <a:r>
              <a:rPr b="1" lang="en" sz="1300">
                <a:solidFill>
                  <a:srgbClr val="FFFFFF"/>
                </a:solidFill>
                <a:latin typeface="Merriweather"/>
                <a:ea typeface="Merriweather"/>
                <a:cs typeface="Merriweather"/>
                <a:sym typeface="Merriweather"/>
              </a:rPr>
              <a:t> Metabolism Boost:</a:t>
            </a:r>
            <a:endParaRPr b="1" sz="1300">
              <a:solidFill>
                <a:srgbClr val="FFFFFF"/>
              </a:solidFill>
              <a:latin typeface="Merriweather"/>
              <a:ea typeface="Merriweather"/>
              <a:cs typeface="Merriweather"/>
              <a:sym typeface="Merriweather"/>
            </a:endParaRPr>
          </a:p>
          <a:p>
            <a:pPr indent="0" lvl="0" marL="0" rtl="0" algn="just">
              <a:lnSpc>
                <a:spcPct val="115000"/>
              </a:lnSpc>
              <a:spcBef>
                <a:spcPts val="400"/>
              </a:spcBef>
              <a:spcAft>
                <a:spcPts val="0"/>
              </a:spcAft>
              <a:buNone/>
            </a:pPr>
            <a:r>
              <a:rPr lang="en" sz="1100">
                <a:latin typeface="Merriweather"/>
                <a:ea typeface="Merriweather"/>
                <a:cs typeface="Merriweather"/>
                <a:sym typeface="Merriweather"/>
              </a:rPr>
              <a:t>Green tea extract, a common ingredient in many weight loss supplements, contains catechins that may help increase metabolism. Research suggests that the combination of caffeine and catechins can contribute to fat oxidation and improved metabolic rates.</a:t>
            </a:r>
            <a:endParaRPr sz="1100">
              <a:latin typeface="Merriweather"/>
              <a:ea typeface="Merriweather"/>
              <a:cs typeface="Merriweather"/>
              <a:sym typeface="Merriweather"/>
            </a:endParaRPr>
          </a:p>
          <a:p>
            <a:pPr indent="0" lvl="0" marL="0" rtl="0" algn="just">
              <a:spcBef>
                <a:spcPts val="1500"/>
              </a:spcBef>
              <a:spcAft>
                <a:spcPts val="0"/>
              </a:spcAft>
              <a:buNone/>
            </a:pPr>
            <a:r>
              <a:t/>
            </a:r>
            <a:endParaRPr sz="1100">
              <a:latin typeface="Merriweather"/>
              <a:ea typeface="Merriweather"/>
              <a:cs typeface="Merriweather"/>
              <a:sym typeface="Merriweather"/>
            </a:endParaRPr>
          </a:p>
        </p:txBody>
      </p:sp>
      <p:sp>
        <p:nvSpPr>
          <p:cNvPr id="113" name="Google Shape;113;p16"/>
          <p:cNvSpPr txBox="1"/>
          <p:nvPr/>
        </p:nvSpPr>
        <p:spPr>
          <a:xfrm>
            <a:off x="841500" y="2886350"/>
            <a:ext cx="3730500" cy="1906800"/>
          </a:xfrm>
          <a:prstGeom prst="rect">
            <a:avLst/>
          </a:prstGeom>
          <a:noFill/>
          <a:ln>
            <a:noFill/>
          </a:ln>
        </p:spPr>
        <p:txBody>
          <a:bodyPr anchorCtr="0" anchor="t" bIns="91425" lIns="91425" spcFirstLastPara="1" rIns="91425" wrap="square" tIns="91425">
            <a:spAutoFit/>
          </a:bodyPr>
          <a:lstStyle/>
          <a:p>
            <a:pPr indent="-311150" lvl="0" marL="457200" rtl="0" algn="just">
              <a:lnSpc>
                <a:spcPct val="160000"/>
              </a:lnSpc>
              <a:spcBef>
                <a:spcPts val="1400"/>
              </a:spcBef>
              <a:spcAft>
                <a:spcPts val="0"/>
              </a:spcAft>
              <a:buSzPts val="1300"/>
              <a:buFont typeface="Merriweather"/>
              <a:buChar char="●"/>
            </a:pPr>
            <a:r>
              <a:rPr b="1" lang="en" sz="1300">
                <a:latin typeface="Merriweather"/>
                <a:ea typeface="Merriweather"/>
                <a:cs typeface="Merriweather"/>
                <a:sym typeface="Merriweather"/>
              </a:rPr>
              <a:t>Appetite Control:</a:t>
            </a:r>
            <a:endParaRPr b="1" sz="1300">
              <a:latin typeface="Merriweather"/>
              <a:ea typeface="Merriweather"/>
              <a:cs typeface="Merriweather"/>
              <a:sym typeface="Merriweather"/>
            </a:endParaRPr>
          </a:p>
          <a:p>
            <a:pPr indent="0" lvl="0" marL="0" rtl="0" algn="just">
              <a:lnSpc>
                <a:spcPct val="115000"/>
              </a:lnSpc>
              <a:spcBef>
                <a:spcPts val="400"/>
              </a:spcBef>
              <a:spcAft>
                <a:spcPts val="0"/>
              </a:spcAft>
              <a:buNone/>
            </a:pPr>
            <a:r>
              <a:rPr lang="en" sz="1100">
                <a:latin typeface="Merriweather"/>
                <a:ea typeface="Merriweather"/>
                <a:cs typeface="Merriweather"/>
                <a:sym typeface="Merriweather"/>
              </a:rPr>
              <a:t>Garcinia Cambogia is often touted for its potential to suppress appetite. The active compound, hydroxycitric acid (HCA), is believed to influence serotonin levels, which could contribute to reduced cravings and emotional eating.</a:t>
            </a:r>
            <a:endParaRPr sz="1100">
              <a:latin typeface="Merriweather"/>
              <a:ea typeface="Merriweather"/>
              <a:cs typeface="Merriweather"/>
              <a:sym typeface="Merriweather"/>
            </a:endParaRPr>
          </a:p>
          <a:p>
            <a:pPr indent="0" lvl="0" marL="0" rtl="0" algn="just">
              <a:spcBef>
                <a:spcPts val="1500"/>
              </a:spcBef>
              <a:spcAft>
                <a:spcPts val="0"/>
              </a:spcAft>
              <a:buNone/>
            </a:pPr>
            <a:r>
              <a:t/>
            </a:r>
            <a:endParaRPr sz="1200">
              <a:latin typeface="Merriweather"/>
              <a:ea typeface="Merriweather"/>
              <a:cs typeface="Merriweather"/>
              <a:sym typeface="Merriweather"/>
            </a:endParaRPr>
          </a:p>
        </p:txBody>
      </p:sp>
      <p:sp>
        <p:nvSpPr>
          <p:cNvPr id="114" name="Google Shape;114;p16"/>
          <p:cNvSpPr txBox="1"/>
          <p:nvPr/>
        </p:nvSpPr>
        <p:spPr>
          <a:xfrm>
            <a:off x="4901450" y="2989550"/>
            <a:ext cx="3730500" cy="1922100"/>
          </a:xfrm>
          <a:prstGeom prst="rect">
            <a:avLst/>
          </a:prstGeom>
          <a:noFill/>
          <a:ln>
            <a:noFill/>
          </a:ln>
        </p:spPr>
        <p:txBody>
          <a:bodyPr anchorCtr="0" anchor="t" bIns="91425" lIns="91425" spcFirstLastPara="1" rIns="91425" wrap="square" tIns="91425">
            <a:spAutoFit/>
          </a:bodyPr>
          <a:lstStyle/>
          <a:p>
            <a:pPr indent="-311150" lvl="0" marL="457200" rtl="0" algn="just">
              <a:lnSpc>
                <a:spcPct val="160000"/>
              </a:lnSpc>
              <a:spcBef>
                <a:spcPts val="1400"/>
              </a:spcBef>
              <a:spcAft>
                <a:spcPts val="0"/>
              </a:spcAft>
              <a:buSzPts val="1300"/>
              <a:buFont typeface="Merriweather"/>
              <a:buChar char="●"/>
            </a:pPr>
            <a:r>
              <a:rPr b="1" lang="en" sz="1300">
                <a:latin typeface="Merriweather"/>
                <a:ea typeface="Merriweather"/>
                <a:cs typeface="Merriweather"/>
                <a:sym typeface="Merriweather"/>
              </a:rPr>
              <a:t>Fat Burning:</a:t>
            </a:r>
            <a:endParaRPr b="1" sz="1300">
              <a:latin typeface="Merriweather"/>
              <a:ea typeface="Merriweather"/>
              <a:cs typeface="Merriweather"/>
              <a:sym typeface="Merriweather"/>
            </a:endParaRPr>
          </a:p>
          <a:p>
            <a:pPr indent="0" lvl="0" marL="0" rtl="0" algn="just">
              <a:lnSpc>
                <a:spcPct val="115000"/>
              </a:lnSpc>
              <a:spcBef>
                <a:spcPts val="400"/>
              </a:spcBef>
              <a:spcAft>
                <a:spcPts val="0"/>
              </a:spcAft>
              <a:buNone/>
            </a:pPr>
            <a:r>
              <a:rPr lang="en" sz="1100">
                <a:latin typeface="Merriweather"/>
                <a:ea typeface="Merriweather"/>
                <a:cs typeface="Merriweather"/>
                <a:sym typeface="Merriweather"/>
              </a:rPr>
              <a:t>Black pepper extract, specifically its active compound piperine, is included in Puravive for its potential to enhance the absorption of other ingredients. This may maximize the effectiveness of the formula in targeting and burning stored fat.</a:t>
            </a:r>
            <a:endParaRPr sz="1100">
              <a:latin typeface="Merriweather"/>
              <a:ea typeface="Merriweather"/>
              <a:cs typeface="Merriweather"/>
              <a:sym typeface="Merriweather"/>
            </a:endParaRPr>
          </a:p>
          <a:p>
            <a:pPr indent="0" lvl="0" marL="0" rtl="0" algn="just">
              <a:spcBef>
                <a:spcPts val="1500"/>
              </a:spcBef>
              <a:spcAft>
                <a:spcPts val="0"/>
              </a:spcAft>
              <a:buNone/>
            </a:pPr>
            <a:r>
              <a:t/>
            </a:r>
            <a:endParaRPr sz="1300">
              <a:latin typeface="Merriweather"/>
              <a:ea typeface="Merriweather"/>
              <a:cs typeface="Merriweather"/>
              <a:sym typeface="Merriweather"/>
            </a:endParaRPr>
          </a:p>
        </p:txBody>
      </p:sp>
      <p:pic>
        <p:nvPicPr>
          <p:cNvPr id="115" name="Google Shape;115;p16"/>
          <p:cNvPicPr preferRelativeResize="0"/>
          <p:nvPr/>
        </p:nvPicPr>
        <p:blipFill>
          <a:blip r:embed="rId3">
            <a:alphaModFix/>
          </a:blip>
          <a:stretch>
            <a:fillRect/>
          </a:stretch>
        </p:blipFill>
        <p:spPr>
          <a:xfrm>
            <a:off x="339950" y="62300"/>
            <a:ext cx="1545953" cy="1030401"/>
          </a:xfrm>
          <a:prstGeom prst="rect">
            <a:avLst/>
          </a:prstGeom>
          <a:noFill/>
          <a:ln>
            <a:noFill/>
          </a:ln>
        </p:spPr>
      </p:pic>
      <p:pic>
        <p:nvPicPr>
          <p:cNvPr id="116" name="Google Shape;116;p16"/>
          <p:cNvPicPr preferRelativeResize="0"/>
          <p:nvPr/>
        </p:nvPicPr>
        <p:blipFill>
          <a:blip r:embed="rId4">
            <a:alphaModFix/>
          </a:blip>
          <a:stretch>
            <a:fillRect/>
          </a:stretch>
        </p:blipFill>
        <p:spPr>
          <a:xfrm>
            <a:off x="7308800" y="0"/>
            <a:ext cx="1704125" cy="10631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0" name="Shape 120"/>
        <p:cNvGrpSpPr/>
        <p:nvPr/>
      </p:nvGrpSpPr>
      <p:grpSpPr>
        <a:xfrm>
          <a:off x="0" y="0"/>
          <a:ext cx="0" cy="0"/>
          <a:chOff x="0" y="0"/>
          <a:chExt cx="0" cy="0"/>
        </a:xfrm>
      </p:grpSpPr>
      <p:sp>
        <p:nvSpPr>
          <p:cNvPr id="121" name="Google Shape;121;p17"/>
          <p:cNvSpPr txBox="1"/>
          <p:nvPr>
            <p:ph type="title"/>
          </p:nvPr>
        </p:nvSpPr>
        <p:spPr>
          <a:xfrm>
            <a:off x="1246750" y="47575"/>
            <a:ext cx="6003000" cy="535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000">
                <a:solidFill>
                  <a:srgbClr val="000000"/>
                </a:solidFill>
                <a:latin typeface="Merriweather"/>
                <a:ea typeface="Merriweather"/>
                <a:cs typeface="Merriweather"/>
                <a:sym typeface="Merriweather"/>
              </a:rPr>
              <a:t>Key Ingredients: The Power Behind Puravive</a:t>
            </a:r>
            <a:endParaRPr sz="3400">
              <a:latin typeface="Merriweather"/>
              <a:ea typeface="Merriweather"/>
              <a:cs typeface="Merriweather"/>
              <a:sym typeface="Merriweather"/>
            </a:endParaRPr>
          </a:p>
        </p:txBody>
      </p:sp>
      <p:sp>
        <p:nvSpPr>
          <p:cNvPr id="122" name="Google Shape;122;p17"/>
          <p:cNvSpPr txBox="1"/>
          <p:nvPr>
            <p:ph idx="1" type="body"/>
          </p:nvPr>
        </p:nvSpPr>
        <p:spPr>
          <a:xfrm>
            <a:off x="668925" y="650475"/>
            <a:ext cx="6078300" cy="4359900"/>
          </a:xfrm>
          <a:prstGeom prst="rect">
            <a:avLst/>
          </a:prstGeom>
        </p:spPr>
        <p:txBody>
          <a:bodyPr anchorCtr="0" anchor="t" bIns="91425" lIns="91425" spcFirstLastPara="1" rIns="91425" wrap="square" tIns="91425">
            <a:noAutofit/>
          </a:bodyPr>
          <a:lstStyle/>
          <a:p>
            <a:pPr indent="-305435" lvl="0" marL="457200" rtl="0" algn="l">
              <a:lnSpc>
                <a:spcPct val="105000"/>
              </a:lnSpc>
              <a:spcBef>
                <a:spcPts val="1500"/>
              </a:spcBef>
              <a:spcAft>
                <a:spcPts val="0"/>
              </a:spcAft>
              <a:buClr>
                <a:srgbClr val="000000"/>
              </a:buClr>
              <a:buSzPts val="1210"/>
              <a:buFont typeface="Merriweather"/>
              <a:buChar char="●"/>
            </a:pPr>
            <a:r>
              <a:rPr b="1" i="1" lang="en" sz="1410">
                <a:solidFill>
                  <a:srgbClr val="F1C232"/>
                </a:solidFill>
                <a:latin typeface="Merriweather"/>
                <a:ea typeface="Merriweather"/>
                <a:cs typeface="Merriweather"/>
                <a:sym typeface="Merriweather"/>
              </a:rPr>
              <a:t>Garcinia Cambogia:</a:t>
            </a:r>
            <a:r>
              <a:rPr b="1" lang="en" sz="1410">
                <a:solidFill>
                  <a:srgbClr val="000000"/>
                </a:solidFill>
                <a:latin typeface="Merriweather"/>
                <a:ea typeface="Merriweather"/>
                <a:cs typeface="Merriweather"/>
                <a:sym typeface="Merriweather"/>
              </a:rPr>
              <a:t> </a:t>
            </a:r>
            <a:r>
              <a:rPr lang="en" sz="1210">
                <a:solidFill>
                  <a:srgbClr val="000000"/>
                </a:solidFill>
                <a:latin typeface="Merriweather"/>
                <a:ea typeface="Merriweather"/>
                <a:cs typeface="Merriweather"/>
                <a:sym typeface="Merriweather"/>
              </a:rPr>
              <a:t>Central to Puravive's formula is Garcinia Cambogia, a tropical fruit known for its active ingredient, hydroxycitric acid (HCA). HCA is believed to inhibit an enzyme that plays a role in fat storage, potentially aiding in weight loss.</a:t>
            </a:r>
            <a:endParaRPr sz="1210">
              <a:solidFill>
                <a:srgbClr val="000000"/>
              </a:solidFill>
              <a:latin typeface="Merriweather"/>
              <a:ea typeface="Merriweather"/>
              <a:cs typeface="Merriweather"/>
              <a:sym typeface="Merriweather"/>
            </a:endParaRPr>
          </a:p>
          <a:p>
            <a:pPr indent="0" lvl="0" marL="457200" rtl="0" algn="l">
              <a:lnSpc>
                <a:spcPct val="105000"/>
              </a:lnSpc>
              <a:spcBef>
                <a:spcPts val="1500"/>
              </a:spcBef>
              <a:spcAft>
                <a:spcPts val="0"/>
              </a:spcAft>
              <a:buNone/>
            </a:pPr>
            <a:r>
              <a:t/>
            </a:r>
            <a:endParaRPr sz="100">
              <a:solidFill>
                <a:srgbClr val="000000"/>
              </a:solidFill>
              <a:latin typeface="Merriweather"/>
              <a:ea typeface="Merriweather"/>
              <a:cs typeface="Merriweather"/>
              <a:sym typeface="Merriweather"/>
            </a:endParaRPr>
          </a:p>
          <a:p>
            <a:pPr indent="-305435" lvl="0" marL="457200" rtl="0" algn="l">
              <a:lnSpc>
                <a:spcPct val="105000"/>
              </a:lnSpc>
              <a:spcBef>
                <a:spcPts val="1500"/>
              </a:spcBef>
              <a:spcAft>
                <a:spcPts val="0"/>
              </a:spcAft>
              <a:buClr>
                <a:srgbClr val="000000"/>
              </a:buClr>
              <a:buSzPts val="1210"/>
              <a:buFont typeface="Merriweather"/>
              <a:buChar char="●"/>
            </a:pPr>
            <a:r>
              <a:rPr b="1" i="1" lang="en" sz="1410">
                <a:solidFill>
                  <a:srgbClr val="00FF00"/>
                </a:solidFill>
                <a:latin typeface="Merriweather"/>
                <a:ea typeface="Merriweather"/>
                <a:cs typeface="Merriweather"/>
                <a:sym typeface="Merriweather"/>
              </a:rPr>
              <a:t>Green Tea Extract:</a:t>
            </a:r>
            <a:r>
              <a:rPr lang="en" sz="1210">
                <a:solidFill>
                  <a:srgbClr val="6AA84F"/>
                </a:solidFill>
                <a:latin typeface="Merriweather"/>
                <a:ea typeface="Merriweather"/>
                <a:cs typeface="Merriweather"/>
                <a:sym typeface="Merriweather"/>
              </a:rPr>
              <a:t> </a:t>
            </a:r>
            <a:r>
              <a:rPr lang="en" sz="1210">
                <a:solidFill>
                  <a:srgbClr val="000000"/>
                </a:solidFill>
                <a:latin typeface="Merriweather"/>
                <a:ea typeface="Merriweather"/>
                <a:cs typeface="Merriweather"/>
                <a:sym typeface="Merriweather"/>
              </a:rPr>
              <a:t>Renowned for its antioxidant properties, green tea extract is a common inclusion in weight loss supplements. It is thought to boost metabolism and support fat burning.</a:t>
            </a:r>
            <a:endParaRPr sz="1210">
              <a:solidFill>
                <a:srgbClr val="000000"/>
              </a:solidFill>
              <a:latin typeface="Merriweather"/>
              <a:ea typeface="Merriweather"/>
              <a:cs typeface="Merriweather"/>
              <a:sym typeface="Merriweather"/>
            </a:endParaRPr>
          </a:p>
          <a:p>
            <a:pPr indent="0" lvl="0" marL="457200" rtl="0" algn="l">
              <a:lnSpc>
                <a:spcPct val="105000"/>
              </a:lnSpc>
              <a:spcBef>
                <a:spcPts val="1500"/>
              </a:spcBef>
              <a:spcAft>
                <a:spcPts val="0"/>
              </a:spcAft>
              <a:buNone/>
            </a:pPr>
            <a:r>
              <a:t/>
            </a:r>
            <a:endParaRPr sz="100">
              <a:solidFill>
                <a:srgbClr val="000000"/>
              </a:solidFill>
              <a:latin typeface="Merriweather"/>
              <a:ea typeface="Merriweather"/>
              <a:cs typeface="Merriweather"/>
              <a:sym typeface="Merriweather"/>
            </a:endParaRPr>
          </a:p>
          <a:p>
            <a:pPr indent="-305435" lvl="0" marL="457200" rtl="0" algn="l">
              <a:lnSpc>
                <a:spcPct val="105000"/>
              </a:lnSpc>
              <a:spcBef>
                <a:spcPts val="1500"/>
              </a:spcBef>
              <a:spcAft>
                <a:spcPts val="0"/>
              </a:spcAft>
              <a:buClr>
                <a:srgbClr val="000000"/>
              </a:buClr>
              <a:buSzPts val="1210"/>
              <a:buFont typeface="Merriweather"/>
              <a:buChar char="●"/>
            </a:pPr>
            <a:r>
              <a:rPr b="1" i="1" lang="en" sz="1410">
                <a:solidFill>
                  <a:srgbClr val="980000"/>
                </a:solidFill>
                <a:latin typeface="Merriweather"/>
                <a:ea typeface="Merriweather"/>
                <a:cs typeface="Merriweather"/>
                <a:sym typeface="Merriweather"/>
              </a:rPr>
              <a:t>Cayenne Pepper:</a:t>
            </a:r>
            <a:r>
              <a:rPr lang="en" sz="1210">
                <a:solidFill>
                  <a:srgbClr val="000000"/>
                </a:solidFill>
                <a:latin typeface="Merriweather"/>
                <a:ea typeface="Merriweather"/>
                <a:cs typeface="Merriweather"/>
                <a:sym typeface="Merriweather"/>
              </a:rPr>
              <a:t> Adding a spicy kick to the mix, cayenne pepper is said to have thermogenic properties, potentially increasing calorie burning and reducing appetite.</a:t>
            </a:r>
            <a:endParaRPr sz="1210">
              <a:solidFill>
                <a:srgbClr val="000000"/>
              </a:solidFill>
              <a:latin typeface="Merriweather"/>
              <a:ea typeface="Merriweather"/>
              <a:cs typeface="Merriweather"/>
              <a:sym typeface="Merriweather"/>
            </a:endParaRPr>
          </a:p>
          <a:p>
            <a:pPr indent="0" lvl="0" marL="457200" rtl="0" algn="l">
              <a:lnSpc>
                <a:spcPct val="105000"/>
              </a:lnSpc>
              <a:spcBef>
                <a:spcPts val="1500"/>
              </a:spcBef>
              <a:spcAft>
                <a:spcPts val="0"/>
              </a:spcAft>
              <a:buNone/>
            </a:pPr>
            <a:r>
              <a:t/>
            </a:r>
            <a:endParaRPr sz="100">
              <a:solidFill>
                <a:srgbClr val="000000"/>
              </a:solidFill>
              <a:latin typeface="Merriweather"/>
              <a:ea typeface="Merriweather"/>
              <a:cs typeface="Merriweather"/>
              <a:sym typeface="Merriweather"/>
            </a:endParaRPr>
          </a:p>
          <a:p>
            <a:pPr indent="-305435" lvl="0" marL="457200" rtl="0" algn="l">
              <a:lnSpc>
                <a:spcPct val="105000"/>
              </a:lnSpc>
              <a:spcBef>
                <a:spcPts val="1500"/>
              </a:spcBef>
              <a:spcAft>
                <a:spcPts val="0"/>
              </a:spcAft>
              <a:buClr>
                <a:srgbClr val="000000"/>
              </a:buClr>
              <a:buSzPts val="1210"/>
              <a:buFont typeface="Merriweather"/>
              <a:buChar char="●"/>
            </a:pPr>
            <a:r>
              <a:rPr b="1" i="1" lang="en" sz="1410">
                <a:solidFill>
                  <a:schemeClr val="accent6"/>
                </a:solidFill>
                <a:latin typeface="Merriweather"/>
                <a:ea typeface="Merriweather"/>
                <a:cs typeface="Merriweather"/>
                <a:sym typeface="Merriweather"/>
              </a:rPr>
              <a:t>BHB Ketones:</a:t>
            </a:r>
            <a:r>
              <a:rPr lang="en" sz="1210">
                <a:solidFill>
                  <a:srgbClr val="000000"/>
                </a:solidFill>
                <a:latin typeface="Merriweather"/>
                <a:ea typeface="Merriweather"/>
                <a:cs typeface="Merriweather"/>
                <a:sym typeface="Merriweather"/>
              </a:rPr>
              <a:t> Often associated with ketogenic diets, beta-hydroxybutyrate (BHB) ketones may help the body enter a state of ketosis, where it burns fat for energy.</a:t>
            </a:r>
            <a:endParaRPr sz="1210">
              <a:solidFill>
                <a:srgbClr val="000000"/>
              </a:solidFill>
              <a:latin typeface="Merriweather"/>
              <a:ea typeface="Merriweather"/>
              <a:cs typeface="Merriweather"/>
              <a:sym typeface="Merriweather"/>
            </a:endParaRPr>
          </a:p>
          <a:p>
            <a:pPr indent="0" lvl="0" marL="0" rtl="0" algn="l">
              <a:lnSpc>
                <a:spcPct val="105000"/>
              </a:lnSpc>
              <a:spcBef>
                <a:spcPts val="1500"/>
              </a:spcBef>
              <a:spcAft>
                <a:spcPts val="1200"/>
              </a:spcAft>
              <a:buSzPts val="1018"/>
              <a:buNone/>
            </a:pPr>
            <a:r>
              <a:t/>
            </a:r>
            <a:endParaRPr sz="1302">
              <a:solidFill>
                <a:srgbClr val="000000"/>
              </a:solidFill>
              <a:latin typeface="Merriweather"/>
              <a:ea typeface="Merriweather"/>
              <a:cs typeface="Merriweather"/>
              <a:sym typeface="Merriweather"/>
            </a:endParaRPr>
          </a:p>
        </p:txBody>
      </p:sp>
      <p:pic>
        <p:nvPicPr>
          <p:cNvPr id="123" name="Google Shape;123;p17"/>
          <p:cNvPicPr preferRelativeResize="0"/>
          <p:nvPr/>
        </p:nvPicPr>
        <p:blipFill rotWithShape="1">
          <a:blip r:embed="rId3">
            <a:alphaModFix/>
          </a:blip>
          <a:srcRect b="0" l="288" r="278" t="0"/>
          <a:stretch/>
        </p:blipFill>
        <p:spPr>
          <a:xfrm flipH="1">
            <a:off x="6617400" y="984225"/>
            <a:ext cx="2377375" cy="1587525"/>
          </a:xfrm>
          <a:prstGeom prst="rect">
            <a:avLst/>
          </a:prstGeom>
          <a:noFill/>
          <a:ln>
            <a:noFill/>
          </a:ln>
        </p:spPr>
      </p:pic>
      <p:pic>
        <p:nvPicPr>
          <p:cNvPr id="124" name="Google Shape;124;p17"/>
          <p:cNvPicPr preferRelativeResize="0"/>
          <p:nvPr/>
        </p:nvPicPr>
        <p:blipFill>
          <a:blip r:embed="rId4">
            <a:alphaModFix/>
          </a:blip>
          <a:stretch>
            <a:fillRect/>
          </a:stretch>
        </p:blipFill>
        <p:spPr>
          <a:xfrm>
            <a:off x="4756850" y="2200598"/>
            <a:ext cx="4402800" cy="294000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8"/>
          <p:cNvSpPr/>
          <p:nvPr/>
        </p:nvSpPr>
        <p:spPr>
          <a:xfrm>
            <a:off x="7101875" y="1544525"/>
            <a:ext cx="1869600" cy="34512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30" name="Google Shape;130;p18"/>
          <p:cNvSpPr/>
          <p:nvPr/>
        </p:nvSpPr>
        <p:spPr>
          <a:xfrm>
            <a:off x="4862700" y="1741325"/>
            <a:ext cx="2115900" cy="2537400"/>
          </a:xfrm>
          <a:prstGeom prst="roundRect">
            <a:avLst>
              <a:gd fmla="val 16667" name="adj"/>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31" name="Google Shape;131;p18"/>
          <p:cNvSpPr/>
          <p:nvPr/>
        </p:nvSpPr>
        <p:spPr>
          <a:xfrm>
            <a:off x="2544588" y="1948175"/>
            <a:ext cx="2180100" cy="20175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32" name="Google Shape;132;p18"/>
          <p:cNvSpPr/>
          <p:nvPr/>
        </p:nvSpPr>
        <p:spPr>
          <a:xfrm>
            <a:off x="273450" y="1901525"/>
            <a:ext cx="2025000" cy="2110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33" name="Google Shape;133;p18"/>
          <p:cNvSpPr txBox="1"/>
          <p:nvPr>
            <p:ph type="title"/>
          </p:nvPr>
        </p:nvSpPr>
        <p:spPr>
          <a:xfrm>
            <a:off x="2462225" y="380950"/>
            <a:ext cx="5529900" cy="535200"/>
          </a:xfrm>
          <a:prstGeom prst="rect">
            <a:avLst/>
          </a:prstGeom>
        </p:spPr>
        <p:txBody>
          <a:bodyPr anchorCtr="0" anchor="t" bIns="91425" lIns="91425" spcFirstLastPara="1" rIns="91425" wrap="square" tIns="91425">
            <a:noAutofit/>
          </a:bodyPr>
          <a:lstStyle/>
          <a:p>
            <a:pPr indent="0" lvl="0" marL="0" rtl="0" algn="l">
              <a:lnSpc>
                <a:spcPct val="133333"/>
              </a:lnSpc>
              <a:spcBef>
                <a:spcPts val="1800"/>
              </a:spcBef>
              <a:spcAft>
                <a:spcPts val="400"/>
              </a:spcAft>
              <a:buSzPts val="990"/>
              <a:buNone/>
            </a:pPr>
            <a:r>
              <a:rPr lang="en" sz="2630">
                <a:solidFill>
                  <a:srgbClr val="000000"/>
                </a:solidFill>
                <a:latin typeface="Merriweather"/>
                <a:ea typeface="Merriweather"/>
                <a:cs typeface="Merriweather"/>
                <a:sym typeface="Merriweather"/>
              </a:rPr>
              <a:t>Potential Benefits of Puravive</a:t>
            </a:r>
            <a:endParaRPr sz="3440">
              <a:latin typeface="Merriweather"/>
              <a:ea typeface="Merriweather"/>
              <a:cs typeface="Merriweather"/>
              <a:sym typeface="Merriweather"/>
            </a:endParaRPr>
          </a:p>
        </p:txBody>
      </p:sp>
      <p:sp>
        <p:nvSpPr>
          <p:cNvPr id="134" name="Google Shape;134;p18"/>
          <p:cNvSpPr txBox="1"/>
          <p:nvPr>
            <p:ph idx="1" type="body"/>
          </p:nvPr>
        </p:nvSpPr>
        <p:spPr>
          <a:xfrm>
            <a:off x="490425" y="2014950"/>
            <a:ext cx="1679700" cy="1113600"/>
          </a:xfrm>
          <a:prstGeom prst="rect">
            <a:avLst/>
          </a:prstGeom>
        </p:spPr>
        <p:txBody>
          <a:bodyPr anchorCtr="0" anchor="t" bIns="91425" lIns="91425" spcFirstLastPara="1" rIns="91425" wrap="square" tIns="91425">
            <a:noAutofit/>
          </a:bodyPr>
          <a:lstStyle/>
          <a:p>
            <a:pPr indent="0" lvl="0" marL="0" rtl="0" algn="l">
              <a:lnSpc>
                <a:spcPct val="160000"/>
              </a:lnSpc>
              <a:spcBef>
                <a:spcPts val="1400"/>
              </a:spcBef>
              <a:spcAft>
                <a:spcPts val="0"/>
              </a:spcAft>
              <a:buSzPts val="688"/>
              <a:buNone/>
            </a:pPr>
            <a:r>
              <a:rPr b="1" lang="en" sz="1431">
                <a:solidFill>
                  <a:srgbClr val="000000"/>
                </a:solidFill>
                <a:latin typeface="Merriweather"/>
                <a:ea typeface="Merriweather"/>
                <a:cs typeface="Merriweather"/>
                <a:sym typeface="Merriweather"/>
              </a:rPr>
              <a:t>Weight Loss:</a:t>
            </a:r>
            <a:endParaRPr b="1" sz="1431">
              <a:solidFill>
                <a:srgbClr val="000000"/>
              </a:solidFill>
              <a:latin typeface="Merriweather"/>
              <a:ea typeface="Merriweather"/>
              <a:cs typeface="Merriweather"/>
              <a:sym typeface="Merriweather"/>
            </a:endParaRPr>
          </a:p>
          <a:p>
            <a:pPr indent="0" lvl="0" marL="0" rtl="0" algn="l">
              <a:spcBef>
                <a:spcPts val="400"/>
              </a:spcBef>
              <a:spcAft>
                <a:spcPts val="0"/>
              </a:spcAft>
              <a:buSzPts val="688"/>
              <a:buNone/>
            </a:pPr>
            <a:r>
              <a:rPr lang="en" sz="1100">
                <a:solidFill>
                  <a:srgbClr val="000000"/>
                </a:solidFill>
                <a:latin typeface="Merriweather"/>
                <a:ea typeface="Merriweather"/>
                <a:cs typeface="Merriweather"/>
                <a:sym typeface="Merriweather"/>
              </a:rPr>
              <a:t>The combination of metabolism-boosting ingredients and appetite control may contribute to effective weight loss for some individuals.</a:t>
            </a:r>
            <a:endParaRPr sz="1100">
              <a:solidFill>
                <a:srgbClr val="000000"/>
              </a:solidFill>
              <a:latin typeface="Merriweather"/>
              <a:ea typeface="Merriweather"/>
              <a:cs typeface="Merriweather"/>
              <a:sym typeface="Merriweather"/>
            </a:endParaRPr>
          </a:p>
          <a:p>
            <a:pPr indent="0" lvl="0" marL="0" rtl="0" algn="l">
              <a:spcBef>
                <a:spcPts val="1500"/>
              </a:spcBef>
              <a:spcAft>
                <a:spcPts val="1200"/>
              </a:spcAft>
              <a:buSzPts val="688"/>
              <a:buNone/>
            </a:pPr>
            <a:r>
              <a:t/>
            </a:r>
            <a:endParaRPr sz="1112">
              <a:solidFill>
                <a:srgbClr val="000000"/>
              </a:solidFill>
              <a:latin typeface="Merriweather"/>
              <a:ea typeface="Merriweather"/>
              <a:cs typeface="Merriweather"/>
              <a:sym typeface="Merriweather"/>
            </a:endParaRPr>
          </a:p>
        </p:txBody>
      </p:sp>
      <p:sp>
        <p:nvSpPr>
          <p:cNvPr id="135" name="Google Shape;135;p18"/>
          <p:cNvSpPr txBox="1"/>
          <p:nvPr/>
        </p:nvSpPr>
        <p:spPr>
          <a:xfrm>
            <a:off x="2702475" y="2014950"/>
            <a:ext cx="2098500" cy="2110800"/>
          </a:xfrm>
          <a:prstGeom prst="rect">
            <a:avLst/>
          </a:prstGeom>
          <a:noFill/>
          <a:ln>
            <a:noFill/>
          </a:ln>
        </p:spPr>
        <p:txBody>
          <a:bodyPr anchorCtr="0" anchor="t" bIns="91425" lIns="91425" spcFirstLastPara="1" rIns="91425" wrap="square" tIns="91425">
            <a:spAutoFit/>
          </a:bodyPr>
          <a:lstStyle/>
          <a:p>
            <a:pPr indent="0" lvl="0" marL="0" rtl="0" algn="l">
              <a:lnSpc>
                <a:spcPct val="160000"/>
              </a:lnSpc>
              <a:spcBef>
                <a:spcPts val="1400"/>
              </a:spcBef>
              <a:spcAft>
                <a:spcPts val="0"/>
              </a:spcAft>
              <a:buNone/>
            </a:pPr>
            <a:r>
              <a:rPr b="1" lang="en">
                <a:latin typeface="Merriweather"/>
                <a:ea typeface="Merriweather"/>
                <a:cs typeface="Merriweather"/>
                <a:sym typeface="Merriweather"/>
              </a:rPr>
              <a:t>Energy Boost:</a:t>
            </a:r>
            <a:endParaRPr b="1">
              <a:latin typeface="Merriweather"/>
              <a:ea typeface="Merriweather"/>
              <a:cs typeface="Merriweather"/>
              <a:sym typeface="Merriweather"/>
            </a:endParaRPr>
          </a:p>
          <a:p>
            <a:pPr indent="0" lvl="0" marL="0" rtl="0" algn="l">
              <a:lnSpc>
                <a:spcPct val="115000"/>
              </a:lnSpc>
              <a:spcBef>
                <a:spcPts val="400"/>
              </a:spcBef>
              <a:spcAft>
                <a:spcPts val="0"/>
              </a:spcAft>
              <a:buNone/>
            </a:pPr>
            <a:r>
              <a:rPr lang="en" sz="1100">
                <a:latin typeface="Merriweather"/>
                <a:ea typeface="Merriweather"/>
                <a:cs typeface="Merriweather"/>
                <a:sym typeface="Merriweather"/>
              </a:rPr>
              <a:t>As the supplement aims to utilize stored fat for energy, users may experience an increase in energy levels throughout the day.</a:t>
            </a:r>
            <a:endParaRPr sz="1100">
              <a:latin typeface="Merriweather"/>
              <a:ea typeface="Merriweather"/>
              <a:cs typeface="Merriweather"/>
              <a:sym typeface="Merriweather"/>
            </a:endParaRPr>
          </a:p>
          <a:p>
            <a:pPr indent="0" lvl="0" marL="0" rtl="0" algn="l">
              <a:spcBef>
                <a:spcPts val="1500"/>
              </a:spcBef>
              <a:spcAft>
                <a:spcPts val="0"/>
              </a:spcAft>
              <a:buNone/>
            </a:pPr>
            <a:r>
              <a:t/>
            </a:r>
            <a:endParaRPr sz="1100">
              <a:latin typeface="Merriweather"/>
              <a:ea typeface="Merriweather"/>
              <a:cs typeface="Merriweather"/>
              <a:sym typeface="Merriweather"/>
            </a:endParaRPr>
          </a:p>
        </p:txBody>
      </p:sp>
      <p:sp>
        <p:nvSpPr>
          <p:cNvPr id="136" name="Google Shape;136;p18"/>
          <p:cNvSpPr txBox="1"/>
          <p:nvPr/>
        </p:nvSpPr>
        <p:spPr>
          <a:xfrm>
            <a:off x="5079375" y="1741325"/>
            <a:ext cx="1832700" cy="2875800"/>
          </a:xfrm>
          <a:prstGeom prst="rect">
            <a:avLst/>
          </a:prstGeom>
          <a:noFill/>
          <a:ln>
            <a:noFill/>
          </a:ln>
        </p:spPr>
        <p:txBody>
          <a:bodyPr anchorCtr="0" anchor="t" bIns="91425" lIns="91425" spcFirstLastPara="1" rIns="91425" wrap="square" tIns="91425">
            <a:spAutoFit/>
          </a:bodyPr>
          <a:lstStyle/>
          <a:p>
            <a:pPr indent="0" lvl="0" marL="0" rtl="0" algn="l">
              <a:lnSpc>
                <a:spcPct val="160000"/>
              </a:lnSpc>
              <a:spcBef>
                <a:spcPts val="1400"/>
              </a:spcBef>
              <a:spcAft>
                <a:spcPts val="0"/>
              </a:spcAft>
              <a:buNone/>
            </a:pPr>
            <a:r>
              <a:rPr b="1" lang="en">
                <a:latin typeface="Merriweather"/>
                <a:ea typeface="Merriweather"/>
                <a:cs typeface="Merriweather"/>
                <a:sym typeface="Merriweather"/>
              </a:rPr>
              <a:t>Mood Enhancement:</a:t>
            </a:r>
            <a:endParaRPr b="1">
              <a:latin typeface="Merriweather"/>
              <a:ea typeface="Merriweather"/>
              <a:cs typeface="Merriweather"/>
              <a:sym typeface="Merriweather"/>
            </a:endParaRPr>
          </a:p>
          <a:p>
            <a:pPr indent="0" lvl="0" marL="0" rtl="0" algn="l">
              <a:lnSpc>
                <a:spcPct val="115000"/>
              </a:lnSpc>
              <a:spcBef>
                <a:spcPts val="400"/>
              </a:spcBef>
              <a:spcAft>
                <a:spcPts val="0"/>
              </a:spcAft>
              <a:buNone/>
            </a:pPr>
            <a:r>
              <a:rPr lang="en" sz="1100">
                <a:latin typeface="Merriweather"/>
                <a:ea typeface="Merriweather"/>
                <a:cs typeface="Merriweather"/>
                <a:sym typeface="Merriweather"/>
              </a:rPr>
              <a:t>Some ingredients in Puravive, such as Garcinia Cambogia, are associated with potential mood-boosting effects due to their impact on serotonin levels.</a:t>
            </a:r>
            <a:endParaRPr sz="1100">
              <a:latin typeface="Merriweather"/>
              <a:ea typeface="Merriweather"/>
              <a:cs typeface="Merriweather"/>
              <a:sym typeface="Merriweather"/>
            </a:endParaRPr>
          </a:p>
          <a:p>
            <a:pPr indent="0" lvl="0" marL="0" rtl="0" algn="l">
              <a:spcBef>
                <a:spcPts val="1500"/>
              </a:spcBef>
              <a:spcAft>
                <a:spcPts val="0"/>
              </a:spcAft>
              <a:buNone/>
            </a:pPr>
            <a:r>
              <a:t/>
            </a:r>
            <a:endParaRPr sz="1300">
              <a:latin typeface="Merriweather"/>
              <a:ea typeface="Merriweather"/>
              <a:cs typeface="Merriweather"/>
              <a:sym typeface="Merriweather"/>
            </a:endParaRPr>
          </a:p>
        </p:txBody>
      </p:sp>
      <p:sp>
        <p:nvSpPr>
          <p:cNvPr id="137" name="Google Shape;137;p18"/>
          <p:cNvSpPr txBox="1"/>
          <p:nvPr/>
        </p:nvSpPr>
        <p:spPr>
          <a:xfrm>
            <a:off x="7308725" y="1655375"/>
            <a:ext cx="1537200" cy="3565500"/>
          </a:xfrm>
          <a:prstGeom prst="rect">
            <a:avLst/>
          </a:prstGeom>
          <a:noFill/>
          <a:ln>
            <a:noFill/>
          </a:ln>
        </p:spPr>
        <p:txBody>
          <a:bodyPr anchorCtr="0" anchor="t" bIns="91425" lIns="91425" spcFirstLastPara="1" rIns="91425" wrap="square" tIns="91425">
            <a:spAutoFit/>
          </a:bodyPr>
          <a:lstStyle/>
          <a:p>
            <a:pPr indent="0" lvl="0" marL="0" rtl="0" algn="l">
              <a:lnSpc>
                <a:spcPct val="160000"/>
              </a:lnSpc>
              <a:spcBef>
                <a:spcPts val="1400"/>
              </a:spcBef>
              <a:spcAft>
                <a:spcPts val="0"/>
              </a:spcAft>
              <a:buNone/>
            </a:pPr>
            <a:r>
              <a:rPr b="1" lang="en" sz="1650">
                <a:latin typeface="Merriweather"/>
                <a:ea typeface="Merriweather"/>
                <a:cs typeface="Merriweather"/>
                <a:sym typeface="Merriweather"/>
              </a:rPr>
              <a:t>Natural Approach:</a:t>
            </a:r>
            <a:endParaRPr b="1" sz="1650">
              <a:latin typeface="Merriweather"/>
              <a:ea typeface="Merriweather"/>
              <a:cs typeface="Merriweather"/>
              <a:sym typeface="Merriweather"/>
            </a:endParaRPr>
          </a:p>
          <a:p>
            <a:pPr indent="0" lvl="0" marL="0" rtl="0" algn="l">
              <a:lnSpc>
                <a:spcPct val="115000"/>
              </a:lnSpc>
              <a:spcBef>
                <a:spcPts val="400"/>
              </a:spcBef>
              <a:spcAft>
                <a:spcPts val="0"/>
              </a:spcAft>
              <a:buNone/>
            </a:pPr>
            <a:r>
              <a:rPr lang="en" sz="1200">
                <a:latin typeface="Merriweather"/>
                <a:ea typeface="Merriweather"/>
                <a:cs typeface="Merriweather"/>
                <a:sym typeface="Merriweather"/>
              </a:rPr>
              <a:t>For those seeking a natural alternative to synthetic weight loss supplements, Puravive's reliance on botanical extracts may be appealing.</a:t>
            </a:r>
            <a:endParaRPr sz="1200">
              <a:latin typeface="Merriweather"/>
              <a:ea typeface="Merriweather"/>
              <a:cs typeface="Merriweather"/>
              <a:sym typeface="Merriweather"/>
            </a:endParaRPr>
          </a:p>
          <a:p>
            <a:pPr indent="0" lvl="0" marL="0" rtl="0" algn="l">
              <a:spcBef>
                <a:spcPts val="1500"/>
              </a:spcBef>
              <a:spcAft>
                <a:spcPts val="0"/>
              </a:spcAft>
              <a:buNone/>
            </a:pPr>
            <a:r>
              <a:t/>
            </a:r>
            <a:endParaRPr sz="1300">
              <a:latin typeface="Merriweather"/>
              <a:ea typeface="Merriweather"/>
              <a:cs typeface="Merriweather"/>
              <a:sym typeface="Merriweather"/>
            </a:endParaRPr>
          </a:p>
        </p:txBody>
      </p:sp>
      <p:cxnSp>
        <p:nvCxnSpPr>
          <p:cNvPr id="138" name="Google Shape;138;p18"/>
          <p:cNvCxnSpPr>
            <a:endCxn id="132" idx="0"/>
          </p:cNvCxnSpPr>
          <p:nvPr/>
        </p:nvCxnSpPr>
        <p:spPr>
          <a:xfrm flipH="1">
            <a:off x="1285950" y="857225"/>
            <a:ext cx="3473100" cy="1044300"/>
          </a:xfrm>
          <a:prstGeom prst="straightConnector1">
            <a:avLst/>
          </a:prstGeom>
          <a:noFill/>
          <a:ln cap="flat" cmpd="sng" w="28575">
            <a:solidFill>
              <a:schemeClr val="dk2"/>
            </a:solidFill>
            <a:prstDash val="solid"/>
            <a:round/>
            <a:headEnd len="med" w="med" type="none"/>
            <a:tailEnd len="med" w="med" type="none"/>
          </a:ln>
        </p:spPr>
      </p:cxnSp>
      <p:cxnSp>
        <p:nvCxnSpPr>
          <p:cNvPr id="139" name="Google Shape;139;p18"/>
          <p:cNvCxnSpPr/>
          <p:nvPr/>
        </p:nvCxnSpPr>
        <p:spPr>
          <a:xfrm>
            <a:off x="4744425" y="857250"/>
            <a:ext cx="1216800" cy="884100"/>
          </a:xfrm>
          <a:prstGeom prst="straightConnector1">
            <a:avLst/>
          </a:prstGeom>
          <a:noFill/>
          <a:ln cap="flat" cmpd="sng" w="28575">
            <a:solidFill>
              <a:schemeClr val="dk2"/>
            </a:solidFill>
            <a:prstDash val="solid"/>
            <a:round/>
            <a:headEnd len="med" w="med" type="none"/>
            <a:tailEnd len="med" w="med" type="none"/>
          </a:ln>
        </p:spPr>
      </p:cxnSp>
      <p:cxnSp>
        <p:nvCxnSpPr>
          <p:cNvPr id="140" name="Google Shape;140;p18"/>
          <p:cNvCxnSpPr/>
          <p:nvPr/>
        </p:nvCxnSpPr>
        <p:spPr>
          <a:xfrm>
            <a:off x="4744425" y="857250"/>
            <a:ext cx="3313200" cy="687300"/>
          </a:xfrm>
          <a:prstGeom prst="straightConnector1">
            <a:avLst/>
          </a:prstGeom>
          <a:noFill/>
          <a:ln cap="flat" cmpd="sng" w="28575">
            <a:solidFill>
              <a:schemeClr val="dk2"/>
            </a:solidFill>
            <a:prstDash val="solid"/>
            <a:round/>
            <a:headEnd len="med" w="med" type="none"/>
            <a:tailEnd len="med" w="med" type="none"/>
          </a:ln>
        </p:spPr>
      </p:cxnSp>
      <p:cxnSp>
        <p:nvCxnSpPr>
          <p:cNvPr id="141" name="Google Shape;141;p18"/>
          <p:cNvCxnSpPr/>
          <p:nvPr/>
        </p:nvCxnSpPr>
        <p:spPr>
          <a:xfrm flipH="1">
            <a:off x="3621500" y="864650"/>
            <a:ext cx="1145100" cy="1083300"/>
          </a:xfrm>
          <a:prstGeom prst="straightConnector1">
            <a:avLst/>
          </a:prstGeom>
          <a:noFill/>
          <a:ln cap="flat" cmpd="sng" w="28575">
            <a:solidFill>
              <a:schemeClr val="dk2"/>
            </a:solidFill>
            <a:prstDash val="solid"/>
            <a:round/>
            <a:headEnd len="med" w="med" type="none"/>
            <a:tailEnd len="med" w="med" type="none"/>
          </a:ln>
        </p:spPr>
      </p:cxnSp>
      <p:pic>
        <p:nvPicPr>
          <p:cNvPr id="142" name="Google Shape;142;p18"/>
          <p:cNvPicPr preferRelativeResize="0"/>
          <p:nvPr/>
        </p:nvPicPr>
        <p:blipFill>
          <a:blip r:embed="rId3">
            <a:alphaModFix/>
          </a:blip>
          <a:stretch>
            <a:fillRect/>
          </a:stretch>
        </p:blipFill>
        <p:spPr>
          <a:xfrm>
            <a:off x="228000" y="95750"/>
            <a:ext cx="2115901" cy="134208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146" name="Shape 146"/>
        <p:cNvGrpSpPr/>
        <p:nvPr/>
      </p:nvGrpSpPr>
      <p:grpSpPr>
        <a:xfrm>
          <a:off x="0" y="0"/>
          <a:ext cx="0" cy="0"/>
          <a:chOff x="0" y="0"/>
          <a:chExt cx="0" cy="0"/>
        </a:xfrm>
      </p:grpSpPr>
      <p:sp>
        <p:nvSpPr>
          <p:cNvPr id="147" name="Google Shape;147;p19"/>
          <p:cNvSpPr txBox="1"/>
          <p:nvPr>
            <p:ph type="title"/>
          </p:nvPr>
        </p:nvSpPr>
        <p:spPr>
          <a:xfrm>
            <a:off x="2658275" y="259725"/>
            <a:ext cx="2921100" cy="765300"/>
          </a:xfrm>
          <a:prstGeom prst="rect">
            <a:avLst/>
          </a:prstGeom>
          <a:solidFill>
            <a:schemeClr val="dk1"/>
          </a:solidFill>
        </p:spPr>
        <p:txBody>
          <a:bodyPr anchorCtr="0" anchor="t" bIns="91425" lIns="91425" spcFirstLastPara="1" rIns="91425" wrap="square" tIns="91425">
            <a:noAutofit/>
          </a:bodyPr>
          <a:lstStyle/>
          <a:p>
            <a:pPr indent="0" lvl="0" marL="0" rtl="0" algn="l">
              <a:lnSpc>
                <a:spcPct val="133333"/>
              </a:lnSpc>
              <a:spcBef>
                <a:spcPts val="1800"/>
              </a:spcBef>
              <a:spcAft>
                <a:spcPts val="400"/>
              </a:spcAft>
              <a:buSzPts val="990"/>
              <a:buNone/>
            </a:pPr>
            <a:r>
              <a:rPr lang="en" sz="3330">
                <a:solidFill>
                  <a:srgbClr val="000000"/>
                </a:solidFill>
                <a:latin typeface="Merriweather"/>
                <a:ea typeface="Merriweather"/>
                <a:cs typeface="Merriweather"/>
                <a:sym typeface="Merriweather"/>
              </a:rPr>
              <a:t>Conclusion</a:t>
            </a:r>
            <a:endParaRPr sz="4140">
              <a:solidFill>
                <a:srgbClr val="000000"/>
              </a:solidFill>
              <a:latin typeface="Merriweather"/>
              <a:ea typeface="Merriweather"/>
              <a:cs typeface="Merriweather"/>
              <a:sym typeface="Merriweather"/>
            </a:endParaRPr>
          </a:p>
        </p:txBody>
      </p:sp>
      <p:sp>
        <p:nvSpPr>
          <p:cNvPr id="148" name="Google Shape;148;p19"/>
          <p:cNvSpPr txBox="1"/>
          <p:nvPr>
            <p:ph idx="1" type="body"/>
          </p:nvPr>
        </p:nvSpPr>
        <p:spPr>
          <a:xfrm>
            <a:off x="447825" y="1231950"/>
            <a:ext cx="5567700" cy="25326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SzPts val="852"/>
              <a:buNone/>
            </a:pPr>
            <a:r>
              <a:rPr b="1" lang="en" sz="1130" u="sng">
                <a:solidFill>
                  <a:srgbClr val="FF0000"/>
                </a:solidFill>
                <a:latin typeface="Merriweather"/>
                <a:ea typeface="Merriweather"/>
                <a:cs typeface="Merriweather"/>
                <a:sym typeface="Merriweather"/>
                <a:hlinkClick r:id="rId3">
                  <a:extLst>
                    <a:ext uri="{A12FA001-AC4F-418D-AE19-62706E023703}">
                      <ahyp:hlinkClr val="tx"/>
                    </a:ext>
                  </a:extLst>
                </a:hlinkClick>
              </a:rPr>
              <a:t>Puravive</a:t>
            </a:r>
            <a:r>
              <a:rPr lang="en" sz="1130">
                <a:solidFill>
                  <a:srgbClr val="000000"/>
                </a:solidFill>
                <a:latin typeface="Merriweather"/>
                <a:ea typeface="Merriweather"/>
                <a:cs typeface="Merriweather"/>
                <a:sym typeface="Merriweather"/>
              </a:rPr>
              <a:t> presents itself as a natural and holistic approach to weight loss, incorporating well-known ingredients with potential benefits. However, it's crucial to approach such supplements with a realistic perspective. While the science behind some ingredients is promising, the overall efficacy of the specific Puravive formulation may require further research.</a:t>
            </a:r>
            <a:endParaRPr sz="1130">
              <a:solidFill>
                <a:srgbClr val="000000"/>
              </a:solidFill>
              <a:latin typeface="Merriweather"/>
              <a:ea typeface="Merriweather"/>
              <a:cs typeface="Merriweather"/>
              <a:sym typeface="Merriweather"/>
            </a:endParaRPr>
          </a:p>
          <a:p>
            <a:pPr indent="0" lvl="0" marL="0" rtl="0" algn="just">
              <a:spcBef>
                <a:spcPts val="1500"/>
              </a:spcBef>
              <a:spcAft>
                <a:spcPts val="0"/>
              </a:spcAft>
              <a:buSzPts val="852"/>
              <a:buNone/>
            </a:pPr>
            <a:r>
              <a:rPr lang="en" sz="1130">
                <a:solidFill>
                  <a:srgbClr val="000000"/>
                </a:solidFill>
                <a:latin typeface="Merriweather"/>
                <a:ea typeface="Merriweather"/>
                <a:cs typeface="Merriweather"/>
                <a:sym typeface="Merriweather"/>
              </a:rPr>
              <a:t>Before embarking on any weight loss journey with supplements, individuals should consult with a healthcare professional. Sustainable weight loss involves a combination of a balanced diet, regular exercise, and a healthy lifestyle. While Puravive may offer support, it should not replace these fundamental principles in achieving and maintaining a healthy weight.</a:t>
            </a:r>
            <a:endParaRPr sz="1130">
              <a:solidFill>
                <a:srgbClr val="000000"/>
              </a:solidFill>
              <a:latin typeface="Merriweather"/>
              <a:ea typeface="Merriweather"/>
              <a:cs typeface="Merriweather"/>
              <a:sym typeface="Merriweather"/>
            </a:endParaRPr>
          </a:p>
          <a:p>
            <a:pPr indent="0" lvl="0" marL="0" rtl="0" algn="just">
              <a:spcBef>
                <a:spcPts val="1500"/>
              </a:spcBef>
              <a:spcAft>
                <a:spcPts val="0"/>
              </a:spcAft>
              <a:buSzPts val="852"/>
              <a:buNone/>
            </a:pPr>
            <a:r>
              <a:rPr lang="en" sz="1130">
                <a:solidFill>
                  <a:srgbClr val="000000"/>
                </a:solidFill>
                <a:latin typeface="Merriweather"/>
                <a:ea typeface="Merriweather"/>
                <a:cs typeface="Merriweather"/>
                <a:sym typeface="Merriweather"/>
              </a:rPr>
              <a:t>In the dynamic landscape of weight loss supplements, Puravive stands as one option among many. As with any decision related to health and wellness, thorough research and informed choices are paramount for achieving long-term success.</a:t>
            </a:r>
            <a:endParaRPr sz="1130">
              <a:solidFill>
                <a:srgbClr val="000000"/>
              </a:solidFill>
              <a:latin typeface="Merriweather"/>
              <a:ea typeface="Merriweather"/>
              <a:cs typeface="Merriweather"/>
              <a:sym typeface="Merriweather"/>
            </a:endParaRPr>
          </a:p>
          <a:p>
            <a:pPr indent="0" lvl="0" marL="0" rtl="0" algn="just">
              <a:spcBef>
                <a:spcPts val="0"/>
              </a:spcBef>
              <a:spcAft>
                <a:spcPts val="1200"/>
              </a:spcAft>
              <a:buSzPts val="852"/>
              <a:buNone/>
            </a:pPr>
            <a:r>
              <a:t/>
            </a:r>
            <a:endParaRPr sz="1207">
              <a:solidFill>
                <a:srgbClr val="000000"/>
              </a:solidFill>
              <a:latin typeface="Merriweather"/>
              <a:ea typeface="Merriweather"/>
              <a:cs typeface="Merriweather"/>
              <a:sym typeface="Merriweather"/>
            </a:endParaRPr>
          </a:p>
        </p:txBody>
      </p:sp>
      <p:pic>
        <p:nvPicPr>
          <p:cNvPr id="149" name="Google Shape;149;p19"/>
          <p:cNvPicPr preferRelativeResize="0"/>
          <p:nvPr/>
        </p:nvPicPr>
        <p:blipFill>
          <a:blip r:embed="rId4">
            <a:alphaModFix/>
          </a:blip>
          <a:stretch>
            <a:fillRect/>
          </a:stretch>
        </p:blipFill>
        <p:spPr>
          <a:xfrm>
            <a:off x="6125335" y="969150"/>
            <a:ext cx="2968327" cy="1669100"/>
          </a:xfrm>
          <a:prstGeom prst="rect">
            <a:avLst/>
          </a:prstGeom>
          <a:noFill/>
          <a:ln>
            <a:noFill/>
          </a:ln>
        </p:spPr>
      </p:pic>
      <p:pic>
        <p:nvPicPr>
          <p:cNvPr id="150" name="Google Shape;150;p19"/>
          <p:cNvPicPr preferRelativeResize="0"/>
          <p:nvPr/>
        </p:nvPicPr>
        <p:blipFill>
          <a:blip r:embed="rId5">
            <a:alphaModFix/>
          </a:blip>
          <a:stretch>
            <a:fillRect/>
          </a:stretch>
        </p:blipFill>
        <p:spPr>
          <a:xfrm>
            <a:off x="6311150" y="2790650"/>
            <a:ext cx="2596700" cy="2596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